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20.xml" ContentType="application/vnd.openxmlformats-officedocument.presentationml.notesSlide+xml"/>
  <Default Extension="gif" ContentType="image/gif"/>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sldIdLst>
    <p:sldId id="256" r:id="rId2"/>
    <p:sldId id="269" r:id="rId3"/>
    <p:sldId id="259" r:id="rId4"/>
    <p:sldId id="331" r:id="rId5"/>
    <p:sldId id="328" r:id="rId6"/>
    <p:sldId id="314" r:id="rId7"/>
    <p:sldId id="286" r:id="rId8"/>
    <p:sldId id="285" r:id="rId9"/>
    <p:sldId id="289" r:id="rId10"/>
    <p:sldId id="290" r:id="rId11"/>
    <p:sldId id="317" r:id="rId12"/>
    <p:sldId id="339" r:id="rId13"/>
    <p:sldId id="336" r:id="rId14"/>
    <p:sldId id="338" r:id="rId15"/>
    <p:sldId id="330" r:id="rId16"/>
    <p:sldId id="332" r:id="rId17"/>
    <p:sldId id="333" r:id="rId18"/>
    <p:sldId id="319" r:id="rId19"/>
    <p:sldId id="292" r:id="rId20"/>
    <p:sldId id="327" r:id="rId21"/>
    <p:sldId id="334" r:id="rId22"/>
    <p:sldId id="335" r:id="rId23"/>
    <p:sldId id="340" r:id="rId24"/>
    <p:sldId id="341" r:id="rId25"/>
    <p:sldId id="320" r:id="rId26"/>
    <p:sldId id="342" r:id="rId27"/>
    <p:sldId id="293" r:id="rId28"/>
    <p:sldId id="343" r:id="rId29"/>
    <p:sldId id="321" r:id="rId30"/>
    <p:sldId id="316" r:id="rId31"/>
    <p:sldId id="322" r:id="rId32"/>
    <p:sldId id="323" r:id="rId33"/>
    <p:sldId id="345" r:id="rId34"/>
    <p:sldId id="346" r:id="rId35"/>
    <p:sldId id="347" r:id="rId36"/>
    <p:sldId id="349" r:id="rId37"/>
    <p:sldId id="350" r:id="rId38"/>
    <p:sldId id="351" r:id="rId39"/>
    <p:sldId id="313" r:id="rId40"/>
    <p:sldId id="329" r:id="rId41"/>
    <p:sldId id="352"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23" autoAdjust="0"/>
    <p:restoredTop sz="87189" autoAdjust="0"/>
  </p:normalViewPr>
  <p:slideViewPr>
    <p:cSldViewPr>
      <p:cViewPr varScale="1">
        <p:scale>
          <a:sx n="64" d="100"/>
          <a:sy n="64" d="100"/>
        </p:scale>
        <p:origin x="-69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101195-2A19-4F0E-91DD-2E2C77B4678B}" type="doc">
      <dgm:prSet loTypeId="urn:microsoft.com/office/officeart/2005/8/layout/orgChart1" loCatId="hierarchy" qsTypeId="urn:microsoft.com/office/officeart/2005/8/quickstyle/simple3" qsCatId="simple" csTypeId="urn:microsoft.com/office/officeart/2005/8/colors/accent1_2" csCatId="accent1" phldr="1"/>
      <dgm:spPr/>
      <dgm:t>
        <a:bodyPr/>
        <a:lstStyle/>
        <a:p>
          <a:endParaRPr lang="en-US"/>
        </a:p>
      </dgm:t>
    </dgm:pt>
    <dgm:pt modelId="{8CBF27A7-5FE0-4BF7-BAE3-D4E6FC845832}">
      <dgm:prSet phldrT="[Text]"/>
      <dgm:spPr/>
      <dgm:t>
        <a:bodyPr/>
        <a:lstStyle/>
        <a:p>
          <a:r>
            <a:rPr lang="en-US" dirty="0" smtClean="0"/>
            <a:t>Probability </a:t>
          </a:r>
          <a:r>
            <a:rPr lang="en-US" dirty="0" smtClean="0"/>
            <a:t>sampling</a:t>
          </a:r>
          <a:endParaRPr lang="en-US" dirty="0"/>
        </a:p>
      </dgm:t>
    </dgm:pt>
    <dgm:pt modelId="{238F5FD7-64A6-443C-8177-B150E3BC8CFD}" type="parTrans" cxnId="{1C581988-76F3-4708-BD5F-8A37FD5F37CD}">
      <dgm:prSet/>
      <dgm:spPr/>
      <dgm:t>
        <a:bodyPr/>
        <a:lstStyle/>
        <a:p>
          <a:endParaRPr lang="en-US"/>
        </a:p>
      </dgm:t>
    </dgm:pt>
    <dgm:pt modelId="{D7342BD7-2680-432A-B207-F006E326D2D5}" type="sibTrans" cxnId="{1C581988-76F3-4708-BD5F-8A37FD5F37CD}">
      <dgm:prSet/>
      <dgm:spPr/>
      <dgm:t>
        <a:bodyPr/>
        <a:lstStyle/>
        <a:p>
          <a:endParaRPr lang="en-US"/>
        </a:p>
      </dgm:t>
    </dgm:pt>
    <dgm:pt modelId="{816E89B3-203E-4B75-94EC-48472E6F9448}">
      <dgm:prSet phldrT="[Text]"/>
      <dgm:spPr/>
      <dgm:t>
        <a:bodyPr/>
        <a:lstStyle/>
        <a:p>
          <a:r>
            <a:rPr lang="en-US" dirty="0" smtClean="0"/>
            <a:t>Simple random</a:t>
          </a:r>
          <a:endParaRPr lang="en-US" dirty="0"/>
        </a:p>
      </dgm:t>
    </dgm:pt>
    <dgm:pt modelId="{DD39BC89-C2AC-4EF3-A31E-8E36A8B25B0A}" type="parTrans" cxnId="{301F4926-8748-430A-9754-003D4969A2CE}">
      <dgm:prSet/>
      <dgm:spPr/>
      <dgm:t>
        <a:bodyPr/>
        <a:lstStyle/>
        <a:p>
          <a:endParaRPr lang="en-US"/>
        </a:p>
      </dgm:t>
    </dgm:pt>
    <dgm:pt modelId="{DAE2EACD-53DB-4A2D-8BBD-B53CB6D99F58}" type="sibTrans" cxnId="{301F4926-8748-430A-9754-003D4969A2CE}">
      <dgm:prSet/>
      <dgm:spPr/>
      <dgm:t>
        <a:bodyPr/>
        <a:lstStyle/>
        <a:p>
          <a:endParaRPr lang="en-US"/>
        </a:p>
      </dgm:t>
    </dgm:pt>
    <dgm:pt modelId="{72B25FA7-65F8-44D9-AC3F-404A30962CA3}">
      <dgm:prSet phldrT="[Text]"/>
      <dgm:spPr/>
      <dgm:t>
        <a:bodyPr/>
        <a:lstStyle/>
        <a:p>
          <a:r>
            <a:rPr lang="en-US" dirty="0" smtClean="0"/>
            <a:t>Stratified random</a:t>
          </a:r>
          <a:endParaRPr lang="en-US" dirty="0"/>
        </a:p>
      </dgm:t>
    </dgm:pt>
    <dgm:pt modelId="{FE6FB646-EB71-4553-8B93-E85BF2B8A860}" type="parTrans" cxnId="{43F35D81-C24B-4D97-A68F-41AE05AFB387}">
      <dgm:prSet/>
      <dgm:spPr/>
      <dgm:t>
        <a:bodyPr/>
        <a:lstStyle/>
        <a:p>
          <a:endParaRPr lang="en-US"/>
        </a:p>
      </dgm:t>
    </dgm:pt>
    <dgm:pt modelId="{67CFC41C-0859-4ADB-94A7-D3BFCE87B244}" type="sibTrans" cxnId="{43F35D81-C24B-4D97-A68F-41AE05AFB387}">
      <dgm:prSet/>
      <dgm:spPr/>
      <dgm:t>
        <a:bodyPr/>
        <a:lstStyle/>
        <a:p>
          <a:endParaRPr lang="en-US"/>
        </a:p>
      </dgm:t>
    </dgm:pt>
    <dgm:pt modelId="{F0EB8F7B-D212-4886-84E8-29E8A1952391}">
      <dgm:prSet phldrT="[Text]"/>
      <dgm:spPr/>
      <dgm:t>
        <a:bodyPr/>
        <a:lstStyle/>
        <a:p>
          <a:r>
            <a:rPr lang="en-US" dirty="0" smtClean="0"/>
            <a:t>Systematic random</a:t>
          </a:r>
          <a:endParaRPr lang="en-US" dirty="0"/>
        </a:p>
      </dgm:t>
    </dgm:pt>
    <dgm:pt modelId="{B65362C4-4120-4BB1-BA50-C9A71D1E13AD}" type="parTrans" cxnId="{B985DEDA-E7EC-4DA8-80AD-166CA6D6AEE0}">
      <dgm:prSet/>
      <dgm:spPr/>
      <dgm:t>
        <a:bodyPr/>
        <a:lstStyle/>
        <a:p>
          <a:endParaRPr lang="en-US"/>
        </a:p>
      </dgm:t>
    </dgm:pt>
    <dgm:pt modelId="{C85FB4F3-527A-4F78-B53E-44D880CBA90E}" type="sibTrans" cxnId="{B985DEDA-E7EC-4DA8-80AD-166CA6D6AEE0}">
      <dgm:prSet/>
      <dgm:spPr/>
      <dgm:t>
        <a:bodyPr/>
        <a:lstStyle/>
        <a:p>
          <a:endParaRPr lang="en-US"/>
        </a:p>
      </dgm:t>
    </dgm:pt>
    <dgm:pt modelId="{ACD221CE-CE3E-4479-B013-F9AB18466305}">
      <dgm:prSet phldrT="[Text]"/>
      <dgm:spPr/>
      <dgm:t>
        <a:bodyPr/>
        <a:lstStyle/>
        <a:p>
          <a:r>
            <a:rPr lang="en-US" dirty="0" smtClean="0"/>
            <a:t>Cluster </a:t>
          </a:r>
          <a:r>
            <a:rPr lang="en-US" dirty="0" smtClean="0"/>
            <a:t>sampling</a:t>
          </a:r>
          <a:endParaRPr lang="en-US" dirty="0"/>
        </a:p>
      </dgm:t>
    </dgm:pt>
    <dgm:pt modelId="{C027CA73-7112-4B68-8C14-F8FEE1414104}" type="parTrans" cxnId="{35EB8DCA-C979-40D6-A2A6-5F4F8ABFE995}">
      <dgm:prSet/>
      <dgm:spPr/>
      <dgm:t>
        <a:bodyPr/>
        <a:lstStyle/>
        <a:p>
          <a:endParaRPr lang="en-US"/>
        </a:p>
      </dgm:t>
    </dgm:pt>
    <dgm:pt modelId="{5506F56C-6078-466C-93A4-03EDB034B06D}" type="sibTrans" cxnId="{35EB8DCA-C979-40D6-A2A6-5F4F8ABFE995}">
      <dgm:prSet/>
      <dgm:spPr/>
      <dgm:t>
        <a:bodyPr/>
        <a:lstStyle/>
        <a:p>
          <a:endParaRPr lang="en-US"/>
        </a:p>
      </dgm:t>
    </dgm:pt>
    <dgm:pt modelId="{2E790A6A-D332-459D-831D-B790EA36B9CC}">
      <dgm:prSet phldrT="[Text]"/>
      <dgm:spPr/>
      <dgm:t>
        <a:bodyPr/>
        <a:lstStyle/>
        <a:p>
          <a:r>
            <a:rPr lang="en-US" dirty="0" smtClean="0"/>
            <a:t>Multistage sampling</a:t>
          </a:r>
          <a:endParaRPr lang="en-US" dirty="0"/>
        </a:p>
      </dgm:t>
    </dgm:pt>
    <dgm:pt modelId="{D0FA9B14-470E-4A69-A428-6C0735B97EB1}" type="parTrans" cxnId="{422F7044-18F1-4D8D-B45A-CCD0F9695F44}">
      <dgm:prSet/>
      <dgm:spPr/>
      <dgm:t>
        <a:bodyPr/>
        <a:lstStyle/>
        <a:p>
          <a:endParaRPr lang="en-US"/>
        </a:p>
      </dgm:t>
    </dgm:pt>
    <dgm:pt modelId="{A38AFCFE-A0EE-444C-966D-0562089C2D0F}" type="sibTrans" cxnId="{422F7044-18F1-4D8D-B45A-CCD0F9695F44}">
      <dgm:prSet/>
      <dgm:spPr/>
      <dgm:t>
        <a:bodyPr/>
        <a:lstStyle/>
        <a:p>
          <a:endParaRPr lang="en-US"/>
        </a:p>
      </dgm:t>
    </dgm:pt>
    <dgm:pt modelId="{BF92B926-058E-4894-88F0-674246ACE8A6}">
      <dgm:prSet phldrT="[Text]"/>
      <dgm:spPr/>
      <dgm:t>
        <a:bodyPr/>
        <a:lstStyle/>
        <a:p>
          <a:r>
            <a:rPr lang="en-US" dirty="0" smtClean="0"/>
            <a:t>Multiphase sampling</a:t>
          </a:r>
          <a:endParaRPr lang="en-US" dirty="0"/>
        </a:p>
      </dgm:t>
    </dgm:pt>
    <dgm:pt modelId="{0A22D3BC-1F23-4F7A-BDBB-91E0E3D010BB}" type="parTrans" cxnId="{762AEF29-F122-4C53-9D28-45CEBD7C3B51}">
      <dgm:prSet/>
      <dgm:spPr/>
      <dgm:t>
        <a:bodyPr/>
        <a:lstStyle/>
        <a:p>
          <a:endParaRPr lang="en-US"/>
        </a:p>
      </dgm:t>
    </dgm:pt>
    <dgm:pt modelId="{6257D836-CACA-4026-929A-979DF4A6ACD4}" type="sibTrans" cxnId="{762AEF29-F122-4C53-9D28-45CEBD7C3B51}">
      <dgm:prSet/>
      <dgm:spPr/>
      <dgm:t>
        <a:bodyPr/>
        <a:lstStyle/>
        <a:p>
          <a:endParaRPr lang="en-US"/>
        </a:p>
      </dgm:t>
    </dgm:pt>
    <dgm:pt modelId="{481F4088-DA6E-4AF3-A572-25D005A52856}" type="pres">
      <dgm:prSet presAssocID="{96101195-2A19-4F0E-91DD-2E2C77B4678B}" presName="hierChild1" presStyleCnt="0">
        <dgm:presLayoutVars>
          <dgm:orgChart val="1"/>
          <dgm:chPref val="1"/>
          <dgm:dir/>
          <dgm:animOne val="branch"/>
          <dgm:animLvl val="lvl"/>
          <dgm:resizeHandles/>
        </dgm:presLayoutVars>
      </dgm:prSet>
      <dgm:spPr/>
      <dgm:t>
        <a:bodyPr/>
        <a:lstStyle/>
        <a:p>
          <a:endParaRPr lang="en-US"/>
        </a:p>
      </dgm:t>
    </dgm:pt>
    <dgm:pt modelId="{A1D307A6-10E5-43EA-ADD6-17B8DDBB90AC}" type="pres">
      <dgm:prSet presAssocID="{8CBF27A7-5FE0-4BF7-BAE3-D4E6FC845832}" presName="hierRoot1" presStyleCnt="0">
        <dgm:presLayoutVars>
          <dgm:hierBranch val="init"/>
        </dgm:presLayoutVars>
      </dgm:prSet>
      <dgm:spPr/>
    </dgm:pt>
    <dgm:pt modelId="{5F5C2D80-958E-4089-9BD0-9868F234949C}" type="pres">
      <dgm:prSet presAssocID="{8CBF27A7-5FE0-4BF7-BAE3-D4E6FC845832}" presName="rootComposite1" presStyleCnt="0"/>
      <dgm:spPr/>
    </dgm:pt>
    <dgm:pt modelId="{1E4DF256-D23A-4964-87FA-59682B46D96A}" type="pres">
      <dgm:prSet presAssocID="{8CBF27A7-5FE0-4BF7-BAE3-D4E6FC845832}" presName="rootText1" presStyleLbl="node0" presStyleIdx="0" presStyleCnt="1" custScaleX="222085" custScaleY="109022">
        <dgm:presLayoutVars>
          <dgm:chPref val="3"/>
        </dgm:presLayoutVars>
      </dgm:prSet>
      <dgm:spPr/>
      <dgm:t>
        <a:bodyPr/>
        <a:lstStyle/>
        <a:p>
          <a:endParaRPr lang="en-US"/>
        </a:p>
      </dgm:t>
    </dgm:pt>
    <dgm:pt modelId="{33356B2B-ED4C-471C-B526-152A56C78444}" type="pres">
      <dgm:prSet presAssocID="{8CBF27A7-5FE0-4BF7-BAE3-D4E6FC845832}" presName="rootConnector1" presStyleLbl="node1" presStyleIdx="0" presStyleCnt="0"/>
      <dgm:spPr/>
      <dgm:t>
        <a:bodyPr/>
        <a:lstStyle/>
        <a:p>
          <a:endParaRPr lang="en-US"/>
        </a:p>
      </dgm:t>
    </dgm:pt>
    <dgm:pt modelId="{7025B9DA-57F1-4CB5-B087-5764F6109EDE}" type="pres">
      <dgm:prSet presAssocID="{8CBF27A7-5FE0-4BF7-BAE3-D4E6FC845832}" presName="hierChild2" presStyleCnt="0"/>
      <dgm:spPr/>
    </dgm:pt>
    <dgm:pt modelId="{BB5D20EC-B925-4BDF-A956-8B504BAE272A}" type="pres">
      <dgm:prSet presAssocID="{DD39BC89-C2AC-4EF3-A31E-8E36A8B25B0A}" presName="Name37" presStyleLbl="parChTrans1D2" presStyleIdx="0" presStyleCnt="6"/>
      <dgm:spPr/>
      <dgm:t>
        <a:bodyPr/>
        <a:lstStyle/>
        <a:p>
          <a:endParaRPr lang="en-US"/>
        </a:p>
      </dgm:t>
    </dgm:pt>
    <dgm:pt modelId="{FF099747-6940-4AC2-AF4B-01744AFD2481}" type="pres">
      <dgm:prSet presAssocID="{816E89B3-203E-4B75-94EC-48472E6F9448}" presName="hierRoot2" presStyleCnt="0">
        <dgm:presLayoutVars>
          <dgm:hierBranch val="init"/>
        </dgm:presLayoutVars>
      </dgm:prSet>
      <dgm:spPr/>
    </dgm:pt>
    <dgm:pt modelId="{1B39D51E-FE7A-4239-B516-D25FEE5192C1}" type="pres">
      <dgm:prSet presAssocID="{816E89B3-203E-4B75-94EC-48472E6F9448}" presName="rootComposite" presStyleCnt="0"/>
      <dgm:spPr/>
    </dgm:pt>
    <dgm:pt modelId="{50BBA369-7837-41EA-A8D2-36A96CD67AAE}" type="pres">
      <dgm:prSet presAssocID="{816E89B3-203E-4B75-94EC-48472E6F9448}" presName="rootText" presStyleLbl="node2" presStyleIdx="0" presStyleCnt="6" custScaleY="210724">
        <dgm:presLayoutVars>
          <dgm:chPref val="3"/>
        </dgm:presLayoutVars>
      </dgm:prSet>
      <dgm:spPr/>
      <dgm:t>
        <a:bodyPr/>
        <a:lstStyle/>
        <a:p>
          <a:endParaRPr lang="en-US"/>
        </a:p>
      </dgm:t>
    </dgm:pt>
    <dgm:pt modelId="{40EE3E14-7522-4415-BD02-C0E59CB04874}" type="pres">
      <dgm:prSet presAssocID="{816E89B3-203E-4B75-94EC-48472E6F9448}" presName="rootConnector" presStyleLbl="node2" presStyleIdx="0" presStyleCnt="6"/>
      <dgm:spPr/>
      <dgm:t>
        <a:bodyPr/>
        <a:lstStyle/>
        <a:p>
          <a:endParaRPr lang="en-US"/>
        </a:p>
      </dgm:t>
    </dgm:pt>
    <dgm:pt modelId="{DEFC076D-96FC-418E-8602-06AD880AD83F}" type="pres">
      <dgm:prSet presAssocID="{816E89B3-203E-4B75-94EC-48472E6F9448}" presName="hierChild4" presStyleCnt="0"/>
      <dgm:spPr/>
    </dgm:pt>
    <dgm:pt modelId="{A00E98E5-FB89-4D89-9C4C-B174C44C2A9E}" type="pres">
      <dgm:prSet presAssocID="{816E89B3-203E-4B75-94EC-48472E6F9448}" presName="hierChild5" presStyleCnt="0"/>
      <dgm:spPr/>
    </dgm:pt>
    <dgm:pt modelId="{87C21855-A87F-4E40-AF57-2F4B28D8F7EE}" type="pres">
      <dgm:prSet presAssocID="{FE6FB646-EB71-4553-8B93-E85BF2B8A860}" presName="Name37" presStyleLbl="parChTrans1D2" presStyleIdx="1" presStyleCnt="6"/>
      <dgm:spPr/>
      <dgm:t>
        <a:bodyPr/>
        <a:lstStyle/>
        <a:p>
          <a:endParaRPr lang="en-US"/>
        </a:p>
      </dgm:t>
    </dgm:pt>
    <dgm:pt modelId="{03C2F6A9-37F6-44A5-A2A1-295A16E547B8}" type="pres">
      <dgm:prSet presAssocID="{72B25FA7-65F8-44D9-AC3F-404A30962CA3}" presName="hierRoot2" presStyleCnt="0">
        <dgm:presLayoutVars>
          <dgm:hierBranch val="init"/>
        </dgm:presLayoutVars>
      </dgm:prSet>
      <dgm:spPr/>
    </dgm:pt>
    <dgm:pt modelId="{7C004C4E-BA7A-4094-A532-07E1C1B56658}" type="pres">
      <dgm:prSet presAssocID="{72B25FA7-65F8-44D9-AC3F-404A30962CA3}" presName="rootComposite" presStyleCnt="0"/>
      <dgm:spPr/>
    </dgm:pt>
    <dgm:pt modelId="{A82E45E7-68ED-472E-8B00-6D5EB517B8A4}" type="pres">
      <dgm:prSet presAssocID="{72B25FA7-65F8-44D9-AC3F-404A30962CA3}" presName="rootText" presStyleLbl="node2" presStyleIdx="1" presStyleCnt="6" custScaleY="210724">
        <dgm:presLayoutVars>
          <dgm:chPref val="3"/>
        </dgm:presLayoutVars>
      </dgm:prSet>
      <dgm:spPr/>
      <dgm:t>
        <a:bodyPr/>
        <a:lstStyle/>
        <a:p>
          <a:endParaRPr lang="en-US"/>
        </a:p>
      </dgm:t>
    </dgm:pt>
    <dgm:pt modelId="{E32990E3-57C1-4151-8533-463A6B1ECA17}" type="pres">
      <dgm:prSet presAssocID="{72B25FA7-65F8-44D9-AC3F-404A30962CA3}" presName="rootConnector" presStyleLbl="node2" presStyleIdx="1" presStyleCnt="6"/>
      <dgm:spPr/>
      <dgm:t>
        <a:bodyPr/>
        <a:lstStyle/>
        <a:p>
          <a:endParaRPr lang="en-US"/>
        </a:p>
      </dgm:t>
    </dgm:pt>
    <dgm:pt modelId="{ECF7D1C0-0789-4346-8A6B-DB4B2BA2125E}" type="pres">
      <dgm:prSet presAssocID="{72B25FA7-65F8-44D9-AC3F-404A30962CA3}" presName="hierChild4" presStyleCnt="0"/>
      <dgm:spPr/>
    </dgm:pt>
    <dgm:pt modelId="{800FB5BD-220B-4843-A225-B4D774FC4F9B}" type="pres">
      <dgm:prSet presAssocID="{72B25FA7-65F8-44D9-AC3F-404A30962CA3}" presName="hierChild5" presStyleCnt="0"/>
      <dgm:spPr/>
    </dgm:pt>
    <dgm:pt modelId="{6E7E6666-E43D-4261-AE83-500D20227EE2}" type="pres">
      <dgm:prSet presAssocID="{B65362C4-4120-4BB1-BA50-C9A71D1E13AD}" presName="Name37" presStyleLbl="parChTrans1D2" presStyleIdx="2" presStyleCnt="6"/>
      <dgm:spPr/>
      <dgm:t>
        <a:bodyPr/>
        <a:lstStyle/>
        <a:p>
          <a:endParaRPr lang="en-US"/>
        </a:p>
      </dgm:t>
    </dgm:pt>
    <dgm:pt modelId="{1DBF1882-DAEF-4A97-BC78-D3C1E37DA7D1}" type="pres">
      <dgm:prSet presAssocID="{F0EB8F7B-D212-4886-84E8-29E8A1952391}" presName="hierRoot2" presStyleCnt="0">
        <dgm:presLayoutVars>
          <dgm:hierBranch val="init"/>
        </dgm:presLayoutVars>
      </dgm:prSet>
      <dgm:spPr/>
    </dgm:pt>
    <dgm:pt modelId="{52F363F2-6F00-4F94-A8F6-5B02E4D2994C}" type="pres">
      <dgm:prSet presAssocID="{F0EB8F7B-D212-4886-84E8-29E8A1952391}" presName="rootComposite" presStyleCnt="0"/>
      <dgm:spPr/>
    </dgm:pt>
    <dgm:pt modelId="{6A3E1232-69F2-494D-8401-02B9725AA0C2}" type="pres">
      <dgm:prSet presAssocID="{F0EB8F7B-D212-4886-84E8-29E8A1952391}" presName="rootText" presStyleLbl="node2" presStyleIdx="2" presStyleCnt="6" custScaleY="210724">
        <dgm:presLayoutVars>
          <dgm:chPref val="3"/>
        </dgm:presLayoutVars>
      </dgm:prSet>
      <dgm:spPr/>
      <dgm:t>
        <a:bodyPr/>
        <a:lstStyle/>
        <a:p>
          <a:endParaRPr lang="en-US"/>
        </a:p>
      </dgm:t>
    </dgm:pt>
    <dgm:pt modelId="{B98CD84B-6DDA-4A6D-8238-9242547A5F79}" type="pres">
      <dgm:prSet presAssocID="{F0EB8F7B-D212-4886-84E8-29E8A1952391}" presName="rootConnector" presStyleLbl="node2" presStyleIdx="2" presStyleCnt="6"/>
      <dgm:spPr/>
      <dgm:t>
        <a:bodyPr/>
        <a:lstStyle/>
        <a:p>
          <a:endParaRPr lang="en-US"/>
        </a:p>
      </dgm:t>
    </dgm:pt>
    <dgm:pt modelId="{959E39E4-043B-471C-9B30-5DD9724CEB5C}" type="pres">
      <dgm:prSet presAssocID="{F0EB8F7B-D212-4886-84E8-29E8A1952391}" presName="hierChild4" presStyleCnt="0"/>
      <dgm:spPr/>
    </dgm:pt>
    <dgm:pt modelId="{DA4B8D91-F98C-456E-BE2A-F4FBE2188FFA}" type="pres">
      <dgm:prSet presAssocID="{F0EB8F7B-D212-4886-84E8-29E8A1952391}" presName="hierChild5" presStyleCnt="0"/>
      <dgm:spPr/>
    </dgm:pt>
    <dgm:pt modelId="{C8FF8048-402F-4C06-8385-2AB6D7232706}" type="pres">
      <dgm:prSet presAssocID="{C027CA73-7112-4B68-8C14-F8FEE1414104}" presName="Name37" presStyleLbl="parChTrans1D2" presStyleIdx="3" presStyleCnt="6"/>
      <dgm:spPr/>
      <dgm:t>
        <a:bodyPr/>
        <a:lstStyle/>
        <a:p>
          <a:endParaRPr lang="en-US"/>
        </a:p>
      </dgm:t>
    </dgm:pt>
    <dgm:pt modelId="{084803D7-C337-4043-B50E-18661A5C37AF}" type="pres">
      <dgm:prSet presAssocID="{ACD221CE-CE3E-4479-B013-F9AB18466305}" presName="hierRoot2" presStyleCnt="0">
        <dgm:presLayoutVars>
          <dgm:hierBranch val="init"/>
        </dgm:presLayoutVars>
      </dgm:prSet>
      <dgm:spPr/>
    </dgm:pt>
    <dgm:pt modelId="{50DAE92D-68C7-4E9A-9AED-18FA04499FA9}" type="pres">
      <dgm:prSet presAssocID="{ACD221CE-CE3E-4479-B013-F9AB18466305}" presName="rootComposite" presStyleCnt="0"/>
      <dgm:spPr/>
    </dgm:pt>
    <dgm:pt modelId="{3D6D0193-A539-4D72-ADE5-E977877308F9}" type="pres">
      <dgm:prSet presAssocID="{ACD221CE-CE3E-4479-B013-F9AB18466305}" presName="rootText" presStyleLbl="node2" presStyleIdx="3" presStyleCnt="6" custScaleY="210724">
        <dgm:presLayoutVars>
          <dgm:chPref val="3"/>
        </dgm:presLayoutVars>
      </dgm:prSet>
      <dgm:spPr/>
      <dgm:t>
        <a:bodyPr/>
        <a:lstStyle/>
        <a:p>
          <a:endParaRPr lang="en-US"/>
        </a:p>
      </dgm:t>
    </dgm:pt>
    <dgm:pt modelId="{39C609EC-4C2E-4095-84FE-4AC4A51A1DF7}" type="pres">
      <dgm:prSet presAssocID="{ACD221CE-CE3E-4479-B013-F9AB18466305}" presName="rootConnector" presStyleLbl="node2" presStyleIdx="3" presStyleCnt="6"/>
      <dgm:spPr/>
      <dgm:t>
        <a:bodyPr/>
        <a:lstStyle/>
        <a:p>
          <a:endParaRPr lang="en-US"/>
        </a:p>
      </dgm:t>
    </dgm:pt>
    <dgm:pt modelId="{7AA695BD-66CC-4AF3-8805-E7D8D510B39B}" type="pres">
      <dgm:prSet presAssocID="{ACD221CE-CE3E-4479-B013-F9AB18466305}" presName="hierChild4" presStyleCnt="0"/>
      <dgm:spPr/>
    </dgm:pt>
    <dgm:pt modelId="{8D939B1C-1C42-498A-B632-AFCCC404CBD6}" type="pres">
      <dgm:prSet presAssocID="{ACD221CE-CE3E-4479-B013-F9AB18466305}" presName="hierChild5" presStyleCnt="0"/>
      <dgm:spPr/>
    </dgm:pt>
    <dgm:pt modelId="{F4108A7E-7238-43D9-8AD9-9EB0F5F6ACFF}" type="pres">
      <dgm:prSet presAssocID="{D0FA9B14-470E-4A69-A428-6C0735B97EB1}" presName="Name37" presStyleLbl="parChTrans1D2" presStyleIdx="4" presStyleCnt="6"/>
      <dgm:spPr/>
    </dgm:pt>
    <dgm:pt modelId="{10F87072-C107-47F9-AD14-F462C6CB9601}" type="pres">
      <dgm:prSet presAssocID="{2E790A6A-D332-459D-831D-B790EA36B9CC}" presName="hierRoot2" presStyleCnt="0">
        <dgm:presLayoutVars>
          <dgm:hierBranch val="init"/>
        </dgm:presLayoutVars>
      </dgm:prSet>
      <dgm:spPr/>
    </dgm:pt>
    <dgm:pt modelId="{39C59B6F-66FC-40AB-92DA-799B994CC541}" type="pres">
      <dgm:prSet presAssocID="{2E790A6A-D332-459D-831D-B790EA36B9CC}" presName="rootComposite" presStyleCnt="0"/>
      <dgm:spPr/>
    </dgm:pt>
    <dgm:pt modelId="{617C3CA9-C255-4301-AEAB-393C7FCCF69B}" type="pres">
      <dgm:prSet presAssocID="{2E790A6A-D332-459D-831D-B790EA36B9CC}" presName="rootText" presStyleLbl="node2" presStyleIdx="4" presStyleCnt="6" custScaleY="210724">
        <dgm:presLayoutVars>
          <dgm:chPref val="3"/>
        </dgm:presLayoutVars>
      </dgm:prSet>
      <dgm:spPr/>
      <dgm:t>
        <a:bodyPr/>
        <a:lstStyle/>
        <a:p>
          <a:endParaRPr lang="en-US"/>
        </a:p>
      </dgm:t>
    </dgm:pt>
    <dgm:pt modelId="{44EF7224-9EAF-4447-88D7-13BFFD948D6E}" type="pres">
      <dgm:prSet presAssocID="{2E790A6A-D332-459D-831D-B790EA36B9CC}" presName="rootConnector" presStyleLbl="node2" presStyleIdx="4" presStyleCnt="6"/>
      <dgm:spPr/>
      <dgm:t>
        <a:bodyPr/>
        <a:lstStyle/>
        <a:p>
          <a:endParaRPr lang="en-US"/>
        </a:p>
      </dgm:t>
    </dgm:pt>
    <dgm:pt modelId="{B90B2BA8-CF6F-430A-8C93-B0EB52F9833C}" type="pres">
      <dgm:prSet presAssocID="{2E790A6A-D332-459D-831D-B790EA36B9CC}" presName="hierChild4" presStyleCnt="0"/>
      <dgm:spPr/>
    </dgm:pt>
    <dgm:pt modelId="{2572DE95-A064-40E8-94FD-A5FF244D01C2}" type="pres">
      <dgm:prSet presAssocID="{2E790A6A-D332-459D-831D-B790EA36B9CC}" presName="hierChild5" presStyleCnt="0"/>
      <dgm:spPr/>
    </dgm:pt>
    <dgm:pt modelId="{417F5E42-9DD8-4E36-B6B8-E5F2CA84DE36}" type="pres">
      <dgm:prSet presAssocID="{0A22D3BC-1F23-4F7A-BDBB-91E0E3D010BB}" presName="Name37" presStyleLbl="parChTrans1D2" presStyleIdx="5" presStyleCnt="6"/>
      <dgm:spPr/>
    </dgm:pt>
    <dgm:pt modelId="{06ED7E7B-E909-4CB4-B034-588386C9F2E1}" type="pres">
      <dgm:prSet presAssocID="{BF92B926-058E-4894-88F0-674246ACE8A6}" presName="hierRoot2" presStyleCnt="0">
        <dgm:presLayoutVars>
          <dgm:hierBranch val="init"/>
        </dgm:presLayoutVars>
      </dgm:prSet>
      <dgm:spPr/>
    </dgm:pt>
    <dgm:pt modelId="{981246E8-8C1A-4878-BE87-1775603B7BFB}" type="pres">
      <dgm:prSet presAssocID="{BF92B926-058E-4894-88F0-674246ACE8A6}" presName="rootComposite" presStyleCnt="0"/>
      <dgm:spPr/>
    </dgm:pt>
    <dgm:pt modelId="{4BFE0C99-36A1-47B5-A32F-083D491A570F}" type="pres">
      <dgm:prSet presAssocID="{BF92B926-058E-4894-88F0-674246ACE8A6}" presName="rootText" presStyleLbl="node2" presStyleIdx="5" presStyleCnt="6" custScaleY="210724">
        <dgm:presLayoutVars>
          <dgm:chPref val="3"/>
        </dgm:presLayoutVars>
      </dgm:prSet>
      <dgm:spPr/>
      <dgm:t>
        <a:bodyPr/>
        <a:lstStyle/>
        <a:p>
          <a:endParaRPr lang="en-US"/>
        </a:p>
      </dgm:t>
    </dgm:pt>
    <dgm:pt modelId="{9AD02D4D-3B1B-4F6E-A136-5F44734EC061}" type="pres">
      <dgm:prSet presAssocID="{BF92B926-058E-4894-88F0-674246ACE8A6}" presName="rootConnector" presStyleLbl="node2" presStyleIdx="5" presStyleCnt="6"/>
      <dgm:spPr/>
      <dgm:t>
        <a:bodyPr/>
        <a:lstStyle/>
        <a:p>
          <a:endParaRPr lang="en-US"/>
        </a:p>
      </dgm:t>
    </dgm:pt>
    <dgm:pt modelId="{951CBEF5-9A44-4B06-ABB4-BCA6C6861238}" type="pres">
      <dgm:prSet presAssocID="{BF92B926-058E-4894-88F0-674246ACE8A6}" presName="hierChild4" presStyleCnt="0"/>
      <dgm:spPr/>
    </dgm:pt>
    <dgm:pt modelId="{E5A0C819-A4DC-429A-A669-115644BB1A52}" type="pres">
      <dgm:prSet presAssocID="{BF92B926-058E-4894-88F0-674246ACE8A6}" presName="hierChild5" presStyleCnt="0"/>
      <dgm:spPr/>
    </dgm:pt>
    <dgm:pt modelId="{F8E9BF75-6C47-4541-8031-C763F7CAD6A0}" type="pres">
      <dgm:prSet presAssocID="{8CBF27A7-5FE0-4BF7-BAE3-D4E6FC845832}" presName="hierChild3" presStyleCnt="0"/>
      <dgm:spPr/>
    </dgm:pt>
  </dgm:ptLst>
  <dgm:cxnLst>
    <dgm:cxn modelId="{EE8908FE-AC12-4A1A-B0AF-761983E9A797}" type="presOf" srcId="{72B25FA7-65F8-44D9-AC3F-404A30962CA3}" destId="{A82E45E7-68ED-472E-8B00-6D5EB517B8A4}" srcOrd="0" destOrd="0" presId="urn:microsoft.com/office/officeart/2005/8/layout/orgChart1"/>
    <dgm:cxn modelId="{762AEF29-F122-4C53-9D28-45CEBD7C3B51}" srcId="{8CBF27A7-5FE0-4BF7-BAE3-D4E6FC845832}" destId="{BF92B926-058E-4894-88F0-674246ACE8A6}" srcOrd="5" destOrd="0" parTransId="{0A22D3BC-1F23-4F7A-BDBB-91E0E3D010BB}" sibTransId="{6257D836-CACA-4026-929A-979DF4A6ACD4}"/>
    <dgm:cxn modelId="{99623DD5-DB8E-43CA-BBF1-7C025A2BAB38}" type="presOf" srcId="{BF92B926-058E-4894-88F0-674246ACE8A6}" destId="{9AD02D4D-3B1B-4F6E-A136-5F44734EC061}" srcOrd="1" destOrd="0" presId="urn:microsoft.com/office/officeart/2005/8/layout/orgChart1"/>
    <dgm:cxn modelId="{B985DEDA-E7EC-4DA8-80AD-166CA6D6AEE0}" srcId="{8CBF27A7-5FE0-4BF7-BAE3-D4E6FC845832}" destId="{F0EB8F7B-D212-4886-84E8-29E8A1952391}" srcOrd="2" destOrd="0" parTransId="{B65362C4-4120-4BB1-BA50-C9A71D1E13AD}" sibTransId="{C85FB4F3-527A-4F78-B53E-44D880CBA90E}"/>
    <dgm:cxn modelId="{E5BFF5EF-B081-40D6-BC03-EA615F2D2DA2}" type="presOf" srcId="{ACD221CE-CE3E-4479-B013-F9AB18466305}" destId="{3D6D0193-A539-4D72-ADE5-E977877308F9}" srcOrd="0" destOrd="0" presId="urn:microsoft.com/office/officeart/2005/8/layout/orgChart1"/>
    <dgm:cxn modelId="{70229B6D-A0DB-4A84-A446-056675C92A34}" type="presOf" srcId="{B65362C4-4120-4BB1-BA50-C9A71D1E13AD}" destId="{6E7E6666-E43D-4261-AE83-500D20227EE2}" srcOrd="0" destOrd="0" presId="urn:microsoft.com/office/officeart/2005/8/layout/orgChart1"/>
    <dgm:cxn modelId="{301F4926-8748-430A-9754-003D4969A2CE}" srcId="{8CBF27A7-5FE0-4BF7-BAE3-D4E6FC845832}" destId="{816E89B3-203E-4B75-94EC-48472E6F9448}" srcOrd="0" destOrd="0" parTransId="{DD39BC89-C2AC-4EF3-A31E-8E36A8B25B0A}" sibTransId="{DAE2EACD-53DB-4A2D-8BBD-B53CB6D99F58}"/>
    <dgm:cxn modelId="{8FB130FC-8D24-4C67-9741-914C3D1FB405}" type="presOf" srcId="{C027CA73-7112-4B68-8C14-F8FEE1414104}" destId="{C8FF8048-402F-4C06-8385-2AB6D7232706}" srcOrd="0" destOrd="0" presId="urn:microsoft.com/office/officeart/2005/8/layout/orgChart1"/>
    <dgm:cxn modelId="{4D2CA95F-9EB1-4AEC-979E-E5E39FAB1ABD}" type="presOf" srcId="{BF92B926-058E-4894-88F0-674246ACE8A6}" destId="{4BFE0C99-36A1-47B5-A32F-083D491A570F}" srcOrd="0" destOrd="0" presId="urn:microsoft.com/office/officeart/2005/8/layout/orgChart1"/>
    <dgm:cxn modelId="{EE939283-927D-480F-9807-86B6669BAEA1}" type="presOf" srcId="{72B25FA7-65F8-44D9-AC3F-404A30962CA3}" destId="{E32990E3-57C1-4151-8533-463A6B1ECA17}" srcOrd="1" destOrd="0" presId="urn:microsoft.com/office/officeart/2005/8/layout/orgChart1"/>
    <dgm:cxn modelId="{464A3F72-2A98-4278-A017-31F86E113371}" type="presOf" srcId="{96101195-2A19-4F0E-91DD-2E2C77B4678B}" destId="{481F4088-DA6E-4AF3-A572-25D005A52856}" srcOrd="0" destOrd="0" presId="urn:microsoft.com/office/officeart/2005/8/layout/orgChart1"/>
    <dgm:cxn modelId="{F43E1DB8-8F03-46D1-9355-E01064175DD5}" type="presOf" srcId="{0A22D3BC-1F23-4F7A-BDBB-91E0E3D010BB}" destId="{417F5E42-9DD8-4E36-B6B8-E5F2CA84DE36}" srcOrd="0" destOrd="0" presId="urn:microsoft.com/office/officeart/2005/8/layout/orgChart1"/>
    <dgm:cxn modelId="{BD2467D4-5EC0-4A7C-96FE-D06BB2374836}" type="presOf" srcId="{F0EB8F7B-D212-4886-84E8-29E8A1952391}" destId="{B98CD84B-6DDA-4A6D-8238-9242547A5F79}" srcOrd="1" destOrd="0" presId="urn:microsoft.com/office/officeart/2005/8/layout/orgChart1"/>
    <dgm:cxn modelId="{20527AA5-6031-4308-8032-9E530130748F}" type="presOf" srcId="{2E790A6A-D332-459D-831D-B790EA36B9CC}" destId="{44EF7224-9EAF-4447-88D7-13BFFD948D6E}" srcOrd="1" destOrd="0" presId="urn:microsoft.com/office/officeart/2005/8/layout/orgChart1"/>
    <dgm:cxn modelId="{86227D43-1E52-46F8-9016-3B7883C1EF59}" type="presOf" srcId="{8CBF27A7-5FE0-4BF7-BAE3-D4E6FC845832}" destId="{1E4DF256-D23A-4964-87FA-59682B46D96A}" srcOrd="0" destOrd="0" presId="urn:microsoft.com/office/officeart/2005/8/layout/orgChart1"/>
    <dgm:cxn modelId="{43F35D81-C24B-4D97-A68F-41AE05AFB387}" srcId="{8CBF27A7-5FE0-4BF7-BAE3-D4E6FC845832}" destId="{72B25FA7-65F8-44D9-AC3F-404A30962CA3}" srcOrd="1" destOrd="0" parTransId="{FE6FB646-EB71-4553-8B93-E85BF2B8A860}" sibTransId="{67CFC41C-0859-4ADB-94A7-D3BFCE87B244}"/>
    <dgm:cxn modelId="{3204F9B2-25AF-482F-8C15-60FE54E266D5}" type="presOf" srcId="{D0FA9B14-470E-4A69-A428-6C0735B97EB1}" destId="{F4108A7E-7238-43D9-8AD9-9EB0F5F6ACFF}" srcOrd="0" destOrd="0" presId="urn:microsoft.com/office/officeart/2005/8/layout/orgChart1"/>
    <dgm:cxn modelId="{7C0FDE82-D0F3-41CB-AAEB-277E30220565}" type="presOf" srcId="{8CBF27A7-5FE0-4BF7-BAE3-D4E6FC845832}" destId="{33356B2B-ED4C-471C-B526-152A56C78444}" srcOrd="1" destOrd="0" presId="urn:microsoft.com/office/officeart/2005/8/layout/orgChart1"/>
    <dgm:cxn modelId="{8F6B80B8-C388-4911-B632-8B6184859F38}" type="presOf" srcId="{ACD221CE-CE3E-4479-B013-F9AB18466305}" destId="{39C609EC-4C2E-4095-84FE-4AC4A51A1DF7}" srcOrd="1" destOrd="0" presId="urn:microsoft.com/office/officeart/2005/8/layout/orgChart1"/>
    <dgm:cxn modelId="{C89A2B5B-E3F8-4118-BD05-958E457CC6F4}" type="presOf" srcId="{816E89B3-203E-4B75-94EC-48472E6F9448}" destId="{50BBA369-7837-41EA-A8D2-36A96CD67AAE}" srcOrd="0" destOrd="0" presId="urn:microsoft.com/office/officeart/2005/8/layout/orgChart1"/>
    <dgm:cxn modelId="{9A64B758-BBDB-45B2-A5DF-84E639F41449}" type="presOf" srcId="{816E89B3-203E-4B75-94EC-48472E6F9448}" destId="{40EE3E14-7522-4415-BD02-C0E59CB04874}" srcOrd="1" destOrd="0" presId="urn:microsoft.com/office/officeart/2005/8/layout/orgChart1"/>
    <dgm:cxn modelId="{89BE478F-2D85-4ECF-9BBF-4CC4ED6CADBE}" type="presOf" srcId="{DD39BC89-C2AC-4EF3-A31E-8E36A8B25B0A}" destId="{BB5D20EC-B925-4BDF-A956-8B504BAE272A}" srcOrd="0" destOrd="0" presId="urn:microsoft.com/office/officeart/2005/8/layout/orgChart1"/>
    <dgm:cxn modelId="{422F7044-18F1-4D8D-B45A-CCD0F9695F44}" srcId="{8CBF27A7-5FE0-4BF7-BAE3-D4E6FC845832}" destId="{2E790A6A-D332-459D-831D-B790EA36B9CC}" srcOrd="4" destOrd="0" parTransId="{D0FA9B14-470E-4A69-A428-6C0735B97EB1}" sibTransId="{A38AFCFE-A0EE-444C-966D-0562089C2D0F}"/>
    <dgm:cxn modelId="{1C581988-76F3-4708-BD5F-8A37FD5F37CD}" srcId="{96101195-2A19-4F0E-91DD-2E2C77B4678B}" destId="{8CBF27A7-5FE0-4BF7-BAE3-D4E6FC845832}" srcOrd="0" destOrd="0" parTransId="{238F5FD7-64A6-443C-8177-B150E3BC8CFD}" sibTransId="{D7342BD7-2680-432A-B207-F006E326D2D5}"/>
    <dgm:cxn modelId="{D6EC3094-FACE-45C4-A7C0-006A0BF2378C}" type="presOf" srcId="{2E790A6A-D332-459D-831D-B790EA36B9CC}" destId="{617C3CA9-C255-4301-AEAB-393C7FCCF69B}" srcOrd="0" destOrd="0" presId="urn:microsoft.com/office/officeart/2005/8/layout/orgChart1"/>
    <dgm:cxn modelId="{35EB8DCA-C979-40D6-A2A6-5F4F8ABFE995}" srcId="{8CBF27A7-5FE0-4BF7-BAE3-D4E6FC845832}" destId="{ACD221CE-CE3E-4479-B013-F9AB18466305}" srcOrd="3" destOrd="0" parTransId="{C027CA73-7112-4B68-8C14-F8FEE1414104}" sibTransId="{5506F56C-6078-466C-93A4-03EDB034B06D}"/>
    <dgm:cxn modelId="{B7A26A82-8A21-4270-A534-5C33510DFC76}" type="presOf" srcId="{F0EB8F7B-D212-4886-84E8-29E8A1952391}" destId="{6A3E1232-69F2-494D-8401-02B9725AA0C2}" srcOrd="0" destOrd="0" presId="urn:microsoft.com/office/officeart/2005/8/layout/orgChart1"/>
    <dgm:cxn modelId="{8B830B1C-DDCC-459D-9C12-851145807AE9}" type="presOf" srcId="{FE6FB646-EB71-4553-8B93-E85BF2B8A860}" destId="{87C21855-A87F-4E40-AF57-2F4B28D8F7EE}" srcOrd="0" destOrd="0" presId="urn:microsoft.com/office/officeart/2005/8/layout/orgChart1"/>
    <dgm:cxn modelId="{5DF8660E-1BB7-4E0C-BAC1-E2EBC49BC7C0}" type="presParOf" srcId="{481F4088-DA6E-4AF3-A572-25D005A52856}" destId="{A1D307A6-10E5-43EA-ADD6-17B8DDBB90AC}" srcOrd="0" destOrd="0" presId="urn:microsoft.com/office/officeart/2005/8/layout/orgChart1"/>
    <dgm:cxn modelId="{29CC538F-DBDB-466A-AA21-4BE20F8034B4}" type="presParOf" srcId="{A1D307A6-10E5-43EA-ADD6-17B8DDBB90AC}" destId="{5F5C2D80-958E-4089-9BD0-9868F234949C}" srcOrd="0" destOrd="0" presId="urn:microsoft.com/office/officeart/2005/8/layout/orgChart1"/>
    <dgm:cxn modelId="{425D5E8F-6F11-4E83-8176-A6F3D5AA58E6}" type="presParOf" srcId="{5F5C2D80-958E-4089-9BD0-9868F234949C}" destId="{1E4DF256-D23A-4964-87FA-59682B46D96A}" srcOrd="0" destOrd="0" presId="urn:microsoft.com/office/officeart/2005/8/layout/orgChart1"/>
    <dgm:cxn modelId="{F27C82B6-A528-49F5-B40C-ECA89323CA8A}" type="presParOf" srcId="{5F5C2D80-958E-4089-9BD0-9868F234949C}" destId="{33356B2B-ED4C-471C-B526-152A56C78444}" srcOrd="1" destOrd="0" presId="urn:microsoft.com/office/officeart/2005/8/layout/orgChart1"/>
    <dgm:cxn modelId="{7907093D-6B45-4813-B904-924BA9486207}" type="presParOf" srcId="{A1D307A6-10E5-43EA-ADD6-17B8DDBB90AC}" destId="{7025B9DA-57F1-4CB5-B087-5764F6109EDE}" srcOrd="1" destOrd="0" presId="urn:microsoft.com/office/officeart/2005/8/layout/orgChart1"/>
    <dgm:cxn modelId="{E12CE9D9-41EA-4624-B5CD-2FBF92EBD6EC}" type="presParOf" srcId="{7025B9DA-57F1-4CB5-B087-5764F6109EDE}" destId="{BB5D20EC-B925-4BDF-A956-8B504BAE272A}" srcOrd="0" destOrd="0" presId="urn:microsoft.com/office/officeart/2005/8/layout/orgChart1"/>
    <dgm:cxn modelId="{A032399D-305B-4E2E-84B3-72253945D65D}" type="presParOf" srcId="{7025B9DA-57F1-4CB5-B087-5764F6109EDE}" destId="{FF099747-6940-4AC2-AF4B-01744AFD2481}" srcOrd="1" destOrd="0" presId="urn:microsoft.com/office/officeart/2005/8/layout/orgChart1"/>
    <dgm:cxn modelId="{67DBBDBE-BB81-4C1E-8E00-37AA3BAFBA7A}" type="presParOf" srcId="{FF099747-6940-4AC2-AF4B-01744AFD2481}" destId="{1B39D51E-FE7A-4239-B516-D25FEE5192C1}" srcOrd="0" destOrd="0" presId="urn:microsoft.com/office/officeart/2005/8/layout/orgChart1"/>
    <dgm:cxn modelId="{55199261-83A9-48B4-B957-CF42F9BAE9DD}" type="presParOf" srcId="{1B39D51E-FE7A-4239-B516-D25FEE5192C1}" destId="{50BBA369-7837-41EA-A8D2-36A96CD67AAE}" srcOrd="0" destOrd="0" presId="urn:microsoft.com/office/officeart/2005/8/layout/orgChart1"/>
    <dgm:cxn modelId="{F1943CA9-C312-42E4-AEED-6D6AC4ABF0FE}" type="presParOf" srcId="{1B39D51E-FE7A-4239-B516-D25FEE5192C1}" destId="{40EE3E14-7522-4415-BD02-C0E59CB04874}" srcOrd="1" destOrd="0" presId="urn:microsoft.com/office/officeart/2005/8/layout/orgChart1"/>
    <dgm:cxn modelId="{D4B907F0-4296-4E23-9F06-30B346057148}" type="presParOf" srcId="{FF099747-6940-4AC2-AF4B-01744AFD2481}" destId="{DEFC076D-96FC-418E-8602-06AD880AD83F}" srcOrd="1" destOrd="0" presId="urn:microsoft.com/office/officeart/2005/8/layout/orgChart1"/>
    <dgm:cxn modelId="{595CD458-507B-477F-B88E-478AF37D601B}" type="presParOf" srcId="{FF099747-6940-4AC2-AF4B-01744AFD2481}" destId="{A00E98E5-FB89-4D89-9C4C-B174C44C2A9E}" srcOrd="2" destOrd="0" presId="urn:microsoft.com/office/officeart/2005/8/layout/orgChart1"/>
    <dgm:cxn modelId="{39AF6277-AF7F-405D-898A-3A3E0BC4A8D2}" type="presParOf" srcId="{7025B9DA-57F1-4CB5-B087-5764F6109EDE}" destId="{87C21855-A87F-4E40-AF57-2F4B28D8F7EE}" srcOrd="2" destOrd="0" presId="urn:microsoft.com/office/officeart/2005/8/layout/orgChart1"/>
    <dgm:cxn modelId="{443E544E-7A2D-4B95-B94A-88C7A7880F63}" type="presParOf" srcId="{7025B9DA-57F1-4CB5-B087-5764F6109EDE}" destId="{03C2F6A9-37F6-44A5-A2A1-295A16E547B8}" srcOrd="3" destOrd="0" presId="urn:microsoft.com/office/officeart/2005/8/layout/orgChart1"/>
    <dgm:cxn modelId="{9AFE45BC-AA51-43C1-AF2B-F2F18E7176CD}" type="presParOf" srcId="{03C2F6A9-37F6-44A5-A2A1-295A16E547B8}" destId="{7C004C4E-BA7A-4094-A532-07E1C1B56658}" srcOrd="0" destOrd="0" presId="urn:microsoft.com/office/officeart/2005/8/layout/orgChart1"/>
    <dgm:cxn modelId="{DFF63BB8-F17D-4B9E-8119-484770234D70}" type="presParOf" srcId="{7C004C4E-BA7A-4094-A532-07E1C1B56658}" destId="{A82E45E7-68ED-472E-8B00-6D5EB517B8A4}" srcOrd="0" destOrd="0" presId="urn:microsoft.com/office/officeart/2005/8/layout/orgChart1"/>
    <dgm:cxn modelId="{50D0A911-8C84-4794-98A1-406F55398819}" type="presParOf" srcId="{7C004C4E-BA7A-4094-A532-07E1C1B56658}" destId="{E32990E3-57C1-4151-8533-463A6B1ECA17}" srcOrd="1" destOrd="0" presId="urn:microsoft.com/office/officeart/2005/8/layout/orgChart1"/>
    <dgm:cxn modelId="{C4BA4B31-BDA6-4258-BFE8-3B939612422F}" type="presParOf" srcId="{03C2F6A9-37F6-44A5-A2A1-295A16E547B8}" destId="{ECF7D1C0-0789-4346-8A6B-DB4B2BA2125E}" srcOrd="1" destOrd="0" presId="urn:microsoft.com/office/officeart/2005/8/layout/orgChart1"/>
    <dgm:cxn modelId="{43EFB86F-8B6E-4853-A6F6-FA09BF034EEA}" type="presParOf" srcId="{03C2F6A9-37F6-44A5-A2A1-295A16E547B8}" destId="{800FB5BD-220B-4843-A225-B4D774FC4F9B}" srcOrd="2" destOrd="0" presId="urn:microsoft.com/office/officeart/2005/8/layout/orgChart1"/>
    <dgm:cxn modelId="{EF490776-D7DF-4EBA-BD90-87B427FD3B7D}" type="presParOf" srcId="{7025B9DA-57F1-4CB5-B087-5764F6109EDE}" destId="{6E7E6666-E43D-4261-AE83-500D20227EE2}" srcOrd="4" destOrd="0" presId="urn:microsoft.com/office/officeart/2005/8/layout/orgChart1"/>
    <dgm:cxn modelId="{7164A6FC-83A5-4194-83C6-E1BFC6655D83}" type="presParOf" srcId="{7025B9DA-57F1-4CB5-B087-5764F6109EDE}" destId="{1DBF1882-DAEF-4A97-BC78-D3C1E37DA7D1}" srcOrd="5" destOrd="0" presId="urn:microsoft.com/office/officeart/2005/8/layout/orgChart1"/>
    <dgm:cxn modelId="{0419A08A-FB8D-496C-9049-E3BCD1280A60}" type="presParOf" srcId="{1DBF1882-DAEF-4A97-BC78-D3C1E37DA7D1}" destId="{52F363F2-6F00-4F94-A8F6-5B02E4D2994C}" srcOrd="0" destOrd="0" presId="urn:microsoft.com/office/officeart/2005/8/layout/orgChart1"/>
    <dgm:cxn modelId="{86822904-00EE-4D2D-AA49-4649210CB631}" type="presParOf" srcId="{52F363F2-6F00-4F94-A8F6-5B02E4D2994C}" destId="{6A3E1232-69F2-494D-8401-02B9725AA0C2}" srcOrd="0" destOrd="0" presId="urn:microsoft.com/office/officeart/2005/8/layout/orgChart1"/>
    <dgm:cxn modelId="{4693368A-40D3-4421-A313-DEF03300F5F5}" type="presParOf" srcId="{52F363F2-6F00-4F94-A8F6-5B02E4D2994C}" destId="{B98CD84B-6DDA-4A6D-8238-9242547A5F79}" srcOrd="1" destOrd="0" presId="urn:microsoft.com/office/officeart/2005/8/layout/orgChart1"/>
    <dgm:cxn modelId="{3122D601-3889-42D1-B7C5-022C8F3F9969}" type="presParOf" srcId="{1DBF1882-DAEF-4A97-BC78-D3C1E37DA7D1}" destId="{959E39E4-043B-471C-9B30-5DD9724CEB5C}" srcOrd="1" destOrd="0" presId="urn:microsoft.com/office/officeart/2005/8/layout/orgChart1"/>
    <dgm:cxn modelId="{62D96E40-5197-48D5-8806-645AF9A57895}" type="presParOf" srcId="{1DBF1882-DAEF-4A97-BC78-D3C1E37DA7D1}" destId="{DA4B8D91-F98C-456E-BE2A-F4FBE2188FFA}" srcOrd="2" destOrd="0" presId="urn:microsoft.com/office/officeart/2005/8/layout/orgChart1"/>
    <dgm:cxn modelId="{18302711-0465-42B6-B729-F92846CE1B2D}" type="presParOf" srcId="{7025B9DA-57F1-4CB5-B087-5764F6109EDE}" destId="{C8FF8048-402F-4C06-8385-2AB6D7232706}" srcOrd="6" destOrd="0" presId="urn:microsoft.com/office/officeart/2005/8/layout/orgChart1"/>
    <dgm:cxn modelId="{627EC128-7ADC-4CEC-B2B4-7EA5453E16A5}" type="presParOf" srcId="{7025B9DA-57F1-4CB5-B087-5764F6109EDE}" destId="{084803D7-C337-4043-B50E-18661A5C37AF}" srcOrd="7" destOrd="0" presId="urn:microsoft.com/office/officeart/2005/8/layout/orgChart1"/>
    <dgm:cxn modelId="{69B2CE86-6FEB-44EA-9DB4-690C9DC32AF2}" type="presParOf" srcId="{084803D7-C337-4043-B50E-18661A5C37AF}" destId="{50DAE92D-68C7-4E9A-9AED-18FA04499FA9}" srcOrd="0" destOrd="0" presId="urn:microsoft.com/office/officeart/2005/8/layout/orgChart1"/>
    <dgm:cxn modelId="{088727F0-3EA9-4F8B-A906-BD26FF9D7218}" type="presParOf" srcId="{50DAE92D-68C7-4E9A-9AED-18FA04499FA9}" destId="{3D6D0193-A539-4D72-ADE5-E977877308F9}" srcOrd="0" destOrd="0" presId="urn:microsoft.com/office/officeart/2005/8/layout/orgChart1"/>
    <dgm:cxn modelId="{058BCFA9-C700-42BC-B2D5-F0551DE9B00E}" type="presParOf" srcId="{50DAE92D-68C7-4E9A-9AED-18FA04499FA9}" destId="{39C609EC-4C2E-4095-84FE-4AC4A51A1DF7}" srcOrd="1" destOrd="0" presId="urn:microsoft.com/office/officeart/2005/8/layout/orgChart1"/>
    <dgm:cxn modelId="{E9C2FC9A-DF5F-4945-AAF8-52D0241959EA}" type="presParOf" srcId="{084803D7-C337-4043-B50E-18661A5C37AF}" destId="{7AA695BD-66CC-4AF3-8805-E7D8D510B39B}" srcOrd="1" destOrd="0" presId="urn:microsoft.com/office/officeart/2005/8/layout/orgChart1"/>
    <dgm:cxn modelId="{3116144D-844C-40B1-BA07-98A5B0A272CD}" type="presParOf" srcId="{084803D7-C337-4043-B50E-18661A5C37AF}" destId="{8D939B1C-1C42-498A-B632-AFCCC404CBD6}" srcOrd="2" destOrd="0" presId="urn:microsoft.com/office/officeart/2005/8/layout/orgChart1"/>
    <dgm:cxn modelId="{922A2182-AFE1-43F9-BD2C-F0405C07116C}" type="presParOf" srcId="{7025B9DA-57F1-4CB5-B087-5764F6109EDE}" destId="{F4108A7E-7238-43D9-8AD9-9EB0F5F6ACFF}" srcOrd="8" destOrd="0" presId="urn:microsoft.com/office/officeart/2005/8/layout/orgChart1"/>
    <dgm:cxn modelId="{A6D2A525-6139-4C08-9CE2-1D241DAA1006}" type="presParOf" srcId="{7025B9DA-57F1-4CB5-B087-5764F6109EDE}" destId="{10F87072-C107-47F9-AD14-F462C6CB9601}" srcOrd="9" destOrd="0" presId="urn:microsoft.com/office/officeart/2005/8/layout/orgChart1"/>
    <dgm:cxn modelId="{214195E8-50F4-4F7B-B06C-B096670B1CEA}" type="presParOf" srcId="{10F87072-C107-47F9-AD14-F462C6CB9601}" destId="{39C59B6F-66FC-40AB-92DA-799B994CC541}" srcOrd="0" destOrd="0" presId="urn:microsoft.com/office/officeart/2005/8/layout/orgChart1"/>
    <dgm:cxn modelId="{F457CFA9-34EE-4B50-B6F5-5A1677F0A5BE}" type="presParOf" srcId="{39C59B6F-66FC-40AB-92DA-799B994CC541}" destId="{617C3CA9-C255-4301-AEAB-393C7FCCF69B}" srcOrd="0" destOrd="0" presId="urn:microsoft.com/office/officeart/2005/8/layout/orgChart1"/>
    <dgm:cxn modelId="{06D5EC59-D372-4E01-8E73-D94B6DFC24AD}" type="presParOf" srcId="{39C59B6F-66FC-40AB-92DA-799B994CC541}" destId="{44EF7224-9EAF-4447-88D7-13BFFD948D6E}" srcOrd="1" destOrd="0" presId="urn:microsoft.com/office/officeart/2005/8/layout/orgChart1"/>
    <dgm:cxn modelId="{DD7E0069-271B-481E-9C70-48D127A3AE3C}" type="presParOf" srcId="{10F87072-C107-47F9-AD14-F462C6CB9601}" destId="{B90B2BA8-CF6F-430A-8C93-B0EB52F9833C}" srcOrd="1" destOrd="0" presId="urn:microsoft.com/office/officeart/2005/8/layout/orgChart1"/>
    <dgm:cxn modelId="{D6B2C035-1F55-419D-8441-4D6E71631AE3}" type="presParOf" srcId="{10F87072-C107-47F9-AD14-F462C6CB9601}" destId="{2572DE95-A064-40E8-94FD-A5FF244D01C2}" srcOrd="2" destOrd="0" presId="urn:microsoft.com/office/officeart/2005/8/layout/orgChart1"/>
    <dgm:cxn modelId="{4A144981-EC3F-4937-9042-C1B7471A6F0B}" type="presParOf" srcId="{7025B9DA-57F1-4CB5-B087-5764F6109EDE}" destId="{417F5E42-9DD8-4E36-B6B8-E5F2CA84DE36}" srcOrd="10" destOrd="0" presId="urn:microsoft.com/office/officeart/2005/8/layout/orgChart1"/>
    <dgm:cxn modelId="{905355CB-E930-4F47-ADDC-288C4A353B6E}" type="presParOf" srcId="{7025B9DA-57F1-4CB5-B087-5764F6109EDE}" destId="{06ED7E7B-E909-4CB4-B034-588386C9F2E1}" srcOrd="11" destOrd="0" presId="urn:microsoft.com/office/officeart/2005/8/layout/orgChart1"/>
    <dgm:cxn modelId="{B9DFB491-686D-4B4C-B31E-A2E1BBC2668E}" type="presParOf" srcId="{06ED7E7B-E909-4CB4-B034-588386C9F2E1}" destId="{981246E8-8C1A-4878-BE87-1775603B7BFB}" srcOrd="0" destOrd="0" presId="urn:microsoft.com/office/officeart/2005/8/layout/orgChart1"/>
    <dgm:cxn modelId="{78CACCEF-A9C0-4753-AD2E-DB120C1744E7}" type="presParOf" srcId="{981246E8-8C1A-4878-BE87-1775603B7BFB}" destId="{4BFE0C99-36A1-47B5-A32F-083D491A570F}" srcOrd="0" destOrd="0" presId="urn:microsoft.com/office/officeart/2005/8/layout/orgChart1"/>
    <dgm:cxn modelId="{944ACFE9-DA41-426D-9BE6-DE5159F417D1}" type="presParOf" srcId="{981246E8-8C1A-4878-BE87-1775603B7BFB}" destId="{9AD02D4D-3B1B-4F6E-A136-5F44734EC061}" srcOrd="1" destOrd="0" presId="urn:microsoft.com/office/officeart/2005/8/layout/orgChart1"/>
    <dgm:cxn modelId="{8C386416-3C20-42B7-A1BD-51BEE1461F85}" type="presParOf" srcId="{06ED7E7B-E909-4CB4-B034-588386C9F2E1}" destId="{951CBEF5-9A44-4B06-ABB4-BCA6C6861238}" srcOrd="1" destOrd="0" presId="urn:microsoft.com/office/officeart/2005/8/layout/orgChart1"/>
    <dgm:cxn modelId="{676F9415-7DF5-4AE5-8D64-B4675A13FFD1}" type="presParOf" srcId="{06ED7E7B-E909-4CB4-B034-588386C9F2E1}" destId="{E5A0C819-A4DC-429A-A669-115644BB1A52}" srcOrd="2" destOrd="0" presId="urn:microsoft.com/office/officeart/2005/8/layout/orgChart1"/>
    <dgm:cxn modelId="{CC2AEB46-DA42-403D-B050-956C862DD8C1}" type="presParOf" srcId="{A1D307A6-10E5-43EA-ADD6-17B8DDBB90AC}" destId="{F8E9BF75-6C47-4541-8031-C763F7CAD6A0}" srcOrd="2" destOrd="0" presId="urn:microsoft.com/office/officeart/2005/8/layout/orgChart1"/>
  </dgm:cxnLst>
  <dgm:bg/>
  <dgm:whole/>
</dgm:dataModel>
</file>

<file path=ppt/diagrams/data2.xml><?xml version="1.0" encoding="utf-8"?>
<dgm:dataModel xmlns:dgm="http://schemas.openxmlformats.org/drawingml/2006/diagram" xmlns:a="http://schemas.openxmlformats.org/drawingml/2006/main">
  <dgm:ptLst>
    <dgm:pt modelId="{394B4845-80CE-46BD-8B96-7FC657450A92}" type="doc">
      <dgm:prSet loTypeId="urn:microsoft.com/office/officeart/2005/8/layout/orgChart1" loCatId="hierarchy" qsTypeId="urn:microsoft.com/office/officeart/2005/8/quickstyle/simple3" qsCatId="simple" csTypeId="urn:microsoft.com/office/officeart/2005/8/colors/accent1_2" csCatId="accent1" phldr="1"/>
      <dgm:spPr/>
      <dgm:t>
        <a:bodyPr/>
        <a:lstStyle/>
        <a:p>
          <a:endParaRPr lang="en-US"/>
        </a:p>
      </dgm:t>
    </dgm:pt>
    <dgm:pt modelId="{6AEA52A1-D025-4AA2-8E2C-71EA5B7DA75E}">
      <dgm:prSet phldrT="[Text]"/>
      <dgm:spPr/>
      <dgm:t>
        <a:bodyPr/>
        <a:lstStyle/>
        <a:p>
          <a:r>
            <a:rPr lang="en-US" dirty="0" smtClean="0"/>
            <a:t>Non-probability sampling</a:t>
          </a:r>
          <a:endParaRPr lang="en-US" dirty="0"/>
        </a:p>
      </dgm:t>
    </dgm:pt>
    <dgm:pt modelId="{B2E82FD9-84E6-4AB5-B0EF-E8A637C18C4A}" type="parTrans" cxnId="{CBA98AF3-11BB-45FF-90DE-EFD17A576189}">
      <dgm:prSet/>
      <dgm:spPr/>
      <dgm:t>
        <a:bodyPr/>
        <a:lstStyle/>
        <a:p>
          <a:endParaRPr lang="en-US"/>
        </a:p>
      </dgm:t>
    </dgm:pt>
    <dgm:pt modelId="{3F4E94D9-7753-4814-819F-8A8DF2E21A93}" type="sibTrans" cxnId="{CBA98AF3-11BB-45FF-90DE-EFD17A576189}">
      <dgm:prSet/>
      <dgm:spPr/>
      <dgm:t>
        <a:bodyPr/>
        <a:lstStyle/>
        <a:p>
          <a:endParaRPr lang="en-US"/>
        </a:p>
      </dgm:t>
    </dgm:pt>
    <dgm:pt modelId="{E6847902-198F-47C4-8EA2-E62E7B39A695}">
      <dgm:prSet phldrT="[Text]"/>
      <dgm:spPr/>
      <dgm:t>
        <a:bodyPr/>
        <a:lstStyle/>
        <a:p>
          <a:r>
            <a:rPr lang="en-US" dirty="0" smtClean="0"/>
            <a:t>Convenient sampling</a:t>
          </a:r>
          <a:endParaRPr lang="en-US" dirty="0"/>
        </a:p>
      </dgm:t>
    </dgm:pt>
    <dgm:pt modelId="{4E66F5DC-A213-48BD-A7E4-14BEF815B294}" type="parTrans" cxnId="{8CBA5726-5131-438D-AE57-B92E0F1F0ADD}">
      <dgm:prSet/>
      <dgm:spPr/>
      <dgm:t>
        <a:bodyPr/>
        <a:lstStyle/>
        <a:p>
          <a:endParaRPr lang="en-US"/>
        </a:p>
      </dgm:t>
    </dgm:pt>
    <dgm:pt modelId="{FFF55051-70E7-4889-8697-647C4C415EF2}" type="sibTrans" cxnId="{8CBA5726-5131-438D-AE57-B92E0F1F0ADD}">
      <dgm:prSet/>
      <dgm:spPr/>
      <dgm:t>
        <a:bodyPr/>
        <a:lstStyle/>
        <a:p>
          <a:endParaRPr lang="en-US"/>
        </a:p>
      </dgm:t>
    </dgm:pt>
    <dgm:pt modelId="{681D1C19-534E-4776-8DAC-3759D9C56820}">
      <dgm:prSet phldrT="[Text]"/>
      <dgm:spPr/>
      <dgm:t>
        <a:bodyPr/>
        <a:lstStyle/>
        <a:p>
          <a:r>
            <a:rPr lang="en-US" dirty="0" smtClean="0"/>
            <a:t>Quota sampling</a:t>
          </a:r>
          <a:endParaRPr lang="en-US" dirty="0"/>
        </a:p>
      </dgm:t>
    </dgm:pt>
    <dgm:pt modelId="{CEEBC79E-09CD-431A-A9D3-0941D123D4BD}" type="parTrans" cxnId="{CFFAC63F-DEAC-4187-9206-619F8AED8F62}">
      <dgm:prSet/>
      <dgm:spPr/>
      <dgm:t>
        <a:bodyPr/>
        <a:lstStyle/>
        <a:p>
          <a:endParaRPr lang="en-US"/>
        </a:p>
      </dgm:t>
    </dgm:pt>
    <dgm:pt modelId="{64B15D9B-2C13-4644-BB5A-EEAC5DFB169A}" type="sibTrans" cxnId="{CFFAC63F-DEAC-4187-9206-619F8AED8F62}">
      <dgm:prSet/>
      <dgm:spPr/>
      <dgm:t>
        <a:bodyPr/>
        <a:lstStyle/>
        <a:p>
          <a:endParaRPr lang="en-US"/>
        </a:p>
      </dgm:t>
    </dgm:pt>
    <dgm:pt modelId="{596FEB6F-A1AE-48A9-9ADF-753E51565D46}">
      <dgm:prSet phldrT="[Text]"/>
      <dgm:spPr/>
      <dgm:t>
        <a:bodyPr/>
        <a:lstStyle/>
        <a:p>
          <a:r>
            <a:rPr lang="en-US" smtClean="0"/>
            <a:t>Judgment sampling</a:t>
          </a:r>
          <a:endParaRPr lang="en-US" dirty="0"/>
        </a:p>
      </dgm:t>
    </dgm:pt>
    <dgm:pt modelId="{AD81F1F0-4B89-4E24-9DFA-1C65E0A174AC}" type="parTrans" cxnId="{00054098-1551-4BAB-AC40-FCC5A115DE1A}">
      <dgm:prSet/>
      <dgm:spPr/>
      <dgm:t>
        <a:bodyPr/>
        <a:lstStyle/>
        <a:p>
          <a:endParaRPr lang="en-US"/>
        </a:p>
      </dgm:t>
    </dgm:pt>
    <dgm:pt modelId="{EAE3E643-F105-4559-AE7E-7687531EEA43}" type="sibTrans" cxnId="{00054098-1551-4BAB-AC40-FCC5A115DE1A}">
      <dgm:prSet/>
      <dgm:spPr/>
      <dgm:t>
        <a:bodyPr/>
        <a:lstStyle/>
        <a:p>
          <a:endParaRPr lang="en-US"/>
        </a:p>
      </dgm:t>
    </dgm:pt>
    <dgm:pt modelId="{E92064E7-4C47-48C5-8FFC-E9610DC3EE62}" type="pres">
      <dgm:prSet presAssocID="{394B4845-80CE-46BD-8B96-7FC657450A92}" presName="hierChild1" presStyleCnt="0">
        <dgm:presLayoutVars>
          <dgm:orgChart val="1"/>
          <dgm:chPref val="1"/>
          <dgm:dir/>
          <dgm:animOne val="branch"/>
          <dgm:animLvl val="lvl"/>
          <dgm:resizeHandles/>
        </dgm:presLayoutVars>
      </dgm:prSet>
      <dgm:spPr/>
      <dgm:t>
        <a:bodyPr/>
        <a:lstStyle/>
        <a:p>
          <a:endParaRPr lang="en-US"/>
        </a:p>
      </dgm:t>
    </dgm:pt>
    <dgm:pt modelId="{6A432CD4-4760-4E3F-A40D-C8DE6398F3ED}" type="pres">
      <dgm:prSet presAssocID="{6AEA52A1-D025-4AA2-8E2C-71EA5B7DA75E}" presName="hierRoot1" presStyleCnt="0">
        <dgm:presLayoutVars>
          <dgm:hierBranch val="init"/>
        </dgm:presLayoutVars>
      </dgm:prSet>
      <dgm:spPr/>
    </dgm:pt>
    <dgm:pt modelId="{2FEDFE61-D03A-4932-8989-05CBD99C1559}" type="pres">
      <dgm:prSet presAssocID="{6AEA52A1-D025-4AA2-8E2C-71EA5B7DA75E}" presName="rootComposite1" presStyleCnt="0"/>
      <dgm:spPr/>
    </dgm:pt>
    <dgm:pt modelId="{4396427A-3305-441C-925E-7859C6711BA9}" type="pres">
      <dgm:prSet presAssocID="{6AEA52A1-D025-4AA2-8E2C-71EA5B7DA75E}" presName="rootText1" presStyleLbl="node0" presStyleIdx="0" presStyleCnt="1" custScaleX="113494">
        <dgm:presLayoutVars>
          <dgm:chPref val="3"/>
        </dgm:presLayoutVars>
      </dgm:prSet>
      <dgm:spPr/>
      <dgm:t>
        <a:bodyPr/>
        <a:lstStyle/>
        <a:p>
          <a:endParaRPr lang="en-US"/>
        </a:p>
      </dgm:t>
    </dgm:pt>
    <dgm:pt modelId="{F5253374-7C82-4B73-B4E9-8A7639E3EBCD}" type="pres">
      <dgm:prSet presAssocID="{6AEA52A1-D025-4AA2-8E2C-71EA5B7DA75E}" presName="rootConnector1" presStyleLbl="node1" presStyleIdx="0" presStyleCnt="0"/>
      <dgm:spPr/>
      <dgm:t>
        <a:bodyPr/>
        <a:lstStyle/>
        <a:p>
          <a:endParaRPr lang="en-US"/>
        </a:p>
      </dgm:t>
    </dgm:pt>
    <dgm:pt modelId="{FA730365-B024-4E90-A4EA-59FAAC92111A}" type="pres">
      <dgm:prSet presAssocID="{6AEA52A1-D025-4AA2-8E2C-71EA5B7DA75E}" presName="hierChild2" presStyleCnt="0"/>
      <dgm:spPr/>
    </dgm:pt>
    <dgm:pt modelId="{43F5E66B-6141-4D22-9439-01EC7B2791D1}" type="pres">
      <dgm:prSet presAssocID="{4E66F5DC-A213-48BD-A7E4-14BEF815B294}" presName="Name37" presStyleLbl="parChTrans1D2" presStyleIdx="0" presStyleCnt="3"/>
      <dgm:spPr/>
      <dgm:t>
        <a:bodyPr/>
        <a:lstStyle/>
        <a:p>
          <a:endParaRPr lang="en-US"/>
        </a:p>
      </dgm:t>
    </dgm:pt>
    <dgm:pt modelId="{587030C4-BDFD-46BD-8775-2F18617804E0}" type="pres">
      <dgm:prSet presAssocID="{E6847902-198F-47C4-8EA2-E62E7B39A695}" presName="hierRoot2" presStyleCnt="0">
        <dgm:presLayoutVars>
          <dgm:hierBranch val="init"/>
        </dgm:presLayoutVars>
      </dgm:prSet>
      <dgm:spPr/>
    </dgm:pt>
    <dgm:pt modelId="{F41FD18B-9335-4493-837B-228F597F63E5}" type="pres">
      <dgm:prSet presAssocID="{E6847902-198F-47C4-8EA2-E62E7B39A695}" presName="rootComposite" presStyleCnt="0"/>
      <dgm:spPr/>
    </dgm:pt>
    <dgm:pt modelId="{A23E607A-0829-42DE-A81D-27388D0C8787}" type="pres">
      <dgm:prSet presAssocID="{E6847902-198F-47C4-8EA2-E62E7B39A695}" presName="rootText" presStyleLbl="node2" presStyleIdx="0" presStyleCnt="3">
        <dgm:presLayoutVars>
          <dgm:chPref val="3"/>
        </dgm:presLayoutVars>
      </dgm:prSet>
      <dgm:spPr/>
      <dgm:t>
        <a:bodyPr/>
        <a:lstStyle/>
        <a:p>
          <a:endParaRPr lang="en-US"/>
        </a:p>
      </dgm:t>
    </dgm:pt>
    <dgm:pt modelId="{C2F90FB6-861D-4DA9-BA1C-26576BB2CDC9}" type="pres">
      <dgm:prSet presAssocID="{E6847902-198F-47C4-8EA2-E62E7B39A695}" presName="rootConnector" presStyleLbl="node2" presStyleIdx="0" presStyleCnt="3"/>
      <dgm:spPr/>
      <dgm:t>
        <a:bodyPr/>
        <a:lstStyle/>
        <a:p>
          <a:endParaRPr lang="en-US"/>
        </a:p>
      </dgm:t>
    </dgm:pt>
    <dgm:pt modelId="{511FE00C-6EAD-4D63-963B-C8646769316E}" type="pres">
      <dgm:prSet presAssocID="{E6847902-198F-47C4-8EA2-E62E7B39A695}" presName="hierChild4" presStyleCnt="0"/>
      <dgm:spPr/>
    </dgm:pt>
    <dgm:pt modelId="{1DBA5C7F-3168-4805-BE05-C0431B2A8785}" type="pres">
      <dgm:prSet presAssocID="{E6847902-198F-47C4-8EA2-E62E7B39A695}" presName="hierChild5" presStyleCnt="0"/>
      <dgm:spPr/>
    </dgm:pt>
    <dgm:pt modelId="{35EE61D2-BC78-4B97-A0DC-29A273685146}" type="pres">
      <dgm:prSet presAssocID="{AD81F1F0-4B89-4E24-9DFA-1C65E0A174AC}" presName="Name37" presStyleLbl="parChTrans1D2" presStyleIdx="1" presStyleCnt="3"/>
      <dgm:spPr/>
    </dgm:pt>
    <dgm:pt modelId="{917BF10E-0294-4114-801C-2A4249BD2E32}" type="pres">
      <dgm:prSet presAssocID="{596FEB6F-A1AE-48A9-9ADF-753E51565D46}" presName="hierRoot2" presStyleCnt="0">
        <dgm:presLayoutVars>
          <dgm:hierBranch val="init"/>
        </dgm:presLayoutVars>
      </dgm:prSet>
      <dgm:spPr/>
    </dgm:pt>
    <dgm:pt modelId="{3CFC0E68-E3D8-4F93-9707-C99C46ECFA3B}" type="pres">
      <dgm:prSet presAssocID="{596FEB6F-A1AE-48A9-9ADF-753E51565D46}" presName="rootComposite" presStyleCnt="0"/>
      <dgm:spPr/>
    </dgm:pt>
    <dgm:pt modelId="{29B06E74-FF49-4C31-82E3-B89EDFB4D8DA}" type="pres">
      <dgm:prSet presAssocID="{596FEB6F-A1AE-48A9-9ADF-753E51565D46}" presName="rootText" presStyleLbl="node2" presStyleIdx="1" presStyleCnt="3">
        <dgm:presLayoutVars>
          <dgm:chPref val="3"/>
        </dgm:presLayoutVars>
      </dgm:prSet>
      <dgm:spPr/>
      <dgm:t>
        <a:bodyPr/>
        <a:lstStyle/>
        <a:p>
          <a:endParaRPr lang="en-US"/>
        </a:p>
      </dgm:t>
    </dgm:pt>
    <dgm:pt modelId="{0EDB4641-D26E-4C4D-9634-E3330B1557D1}" type="pres">
      <dgm:prSet presAssocID="{596FEB6F-A1AE-48A9-9ADF-753E51565D46}" presName="rootConnector" presStyleLbl="node2" presStyleIdx="1" presStyleCnt="3"/>
      <dgm:spPr/>
      <dgm:t>
        <a:bodyPr/>
        <a:lstStyle/>
        <a:p>
          <a:endParaRPr lang="en-US"/>
        </a:p>
      </dgm:t>
    </dgm:pt>
    <dgm:pt modelId="{DE01BAE3-C183-4087-BB84-9A70856F997F}" type="pres">
      <dgm:prSet presAssocID="{596FEB6F-A1AE-48A9-9ADF-753E51565D46}" presName="hierChild4" presStyleCnt="0"/>
      <dgm:spPr/>
    </dgm:pt>
    <dgm:pt modelId="{404F396F-3652-4494-98DF-D21A78B274E6}" type="pres">
      <dgm:prSet presAssocID="{596FEB6F-A1AE-48A9-9ADF-753E51565D46}" presName="hierChild5" presStyleCnt="0"/>
      <dgm:spPr/>
    </dgm:pt>
    <dgm:pt modelId="{E76EAACC-07DD-45D2-BC91-350BADAAE117}" type="pres">
      <dgm:prSet presAssocID="{CEEBC79E-09CD-431A-A9D3-0941D123D4BD}" presName="Name37" presStyleLbl="parChTrans1D2" presStyleIdx="2" presStyleCnt="3"/>
      <dgm:spPr/>
    </dgm:pt>
    <dgm:pt modelId="{5B44D388-286E-4279-BC5B-635A9DF43A88}" type="pres">
      <dgm:prSet presAssocID="{681D1C19-534E-4776-8DAC-3759D9C56820}" presName="hierRoot2" presStyleCnt="0">
        <dgm:presLayoutVars>
          <dgm:hierBranch val="init"/>
        </dgm:presLayoutVars>
      </dgm:prSet>
      <dgm:spPr/>
    </dgm:pt>
    <dgm:pt modelId="{5C2C7F51-8F56-48DA-AD5B-60C03E38A62C}" type="pres">
      <dgm:prSet presAssocID="{681D1C19-534E-4776-8DAC-3759D9C56820}" presName="rootComposite" presStyleCnt="0"/>
      <dgm:spPr/>
    </dgm:pt>
    <dgm:pt modelId="{EABCF8D4-C807-4FAB-98CC-90DB36277F23}" type="pres">
      <dgm:prSet presAssocID="{681D1C19-534E-4776-8DAC-3759D9C56820}" presName="rootText" presStyleLbl="node2" presStyleIdx="2" presStyleCnt="3">
        <dgm:presLayoutVars>
          <dgm:chPref val="3"/>
        </dgm:presLayoutVars>
      </dgm:prSet>
      <dgm:spPr/>
      <dgm:t>
        <a:bodyPr/>
        <a:lstStyle/>
        <a:p>
          <a:endParaRPr lang="en-US"/>
        </a:p>
      </dgm:t>
    </dgm:pt>
    <dgm:pt modelId="{46C4A3BB-B408-4468-9EE4-08778C4C2AFD}" type="pres">
      <dgm:prSet presAssocID="{681D1C19-534E-4776-8DAC-3759D9C56820}" presName="rootConnector" presStyleLbl="node2" presStyleIdx="2" presStyleCnt="3"/>
      <dgm:spPr/>
      <dgm:t>
        <a:bodyPr/>
        <a:lstStyle/>
        <a:p>
          <a:endParaRPr lang="en-US"/>
        </a:p>
      </dgm:t>
    </dgm:pt>
    <dgm:pt modelId="{2B1D4AD7-6759-48DB-9336-2AE97D344EB9}" type="pres">
      <dgm:prSet presAssocID="{681D1C19-534E-4776-8DAC-3759D9C56820}" presName="hierChild4" presStyleCnt="0"/>
      <dgm:spPr/>
    </dgm:pt>
    <dgm:pt modelId="{38A6045D-4E6D-49D9-9D50-E34362ECD747}" type="pres">
      <dgm:prSet presAssocID="{681D1C19-534E-4776-8DAC-3759D9C56820}" presName="hierChild5" presStyleCnt="0"/>
      <dgm:spPr/>
    </dgm:pt>
    <dgm:pt modelId="{206405AA-C163-45AF-9B67-266C7951388A}" type="pres">
      <dgm:prSet presAssocID="{6AEA52A1-D025-4AA2-8E2C-71EA5B7DA75E}" presName="hierChild3" presStyleCnt="0"/>
      <dgm:spPr/>
    </dgm:pt>
  </dgm:ptLst>
  <dgm:cxnLst>
    <dgm:cxn modelId="{CBA98AF3-11BB-45FF-90DE-EFD17A576189}" srcId="{394B4845-80CE-46BD-8B96-7FC657450A92}" destId="{6AEA52A1-D025-4AA2-8E2C-71EA5B7DA75E}" srcOrd="0" destOrd="0" parTransId="{B2E82FD9-84E6-4AB5-B0EF-E8A637C18C4A}" sibTransId="{3F4E94D9-7753-4814-819F-8A8DF2E21A93}"/>
    <dgm:cxn modelId="{88EDE6C4-92C9-491D-A917-22AB8B67D974}" type="presOf" srcId="{681D1C19-534E-4776-8DAC-3759D9C56820}" destId="{46C4A3BB-B408-4468-9EE4-08778C4C2AFD}" srcOrd="1" destOrd="0" presId="urn:microsoft.com/office/officeart/2005/8/layout/orgChart1"/>
    <dgm:cxn modelId="{E7AE626B-70DE-4E96-8384-280DDAE37795}" type="presOf" srcId="{E6847902-198F-47C4-8EA2-E62E7B39A695}" destId="{C2F90FB6-861D-4DA9-BA1C-26576BB2CDC9}" srcOrd="1" destOrd="0" presId="urn:microsoft.com/office/officeart/2005/8/layout/orgChart1"/>
    <dgm:cxn modelId="{7D8C39CD-5503-4AFC-BC14-76EE0B74514A}" type="presOf" srcId="{CEEBC79E-09CD-431A-A9D3-0941D123D4BD}" destId="{E76EAACC-07DD-45D2-BC91-350BADAAE117}" srcOrd="0" destOrd="0" presId="urn:microsoft.com/office/officeart/2005/8/layout/orgChart1"/>
    <dgm:cxn modelId="{55AB3E50-1058-4F3F-86E2-B39C9E63672E}" type="presOf" srcId="{681D1C19-534E-4776-8DAC-3759D9C56820}" destId="{EABCF8D4-C807-4FAB-98CC-90DB36277F23}" srcOrd="0" destOrd="0" presId="urn:microsoft.com/office/officeart/2005/8/layout/orgChart1"/>
    <dgm:cxn modelId="{CFFAC63F-DEAC-4187-9206-619F8AED8F62}" srcId="{6AEA52A1-D025-4AA2-8E2C-71EA5B7DA75E}" destId="{681D1C19-534E-4776-8DAC-3759D9C56820}" srcOrd="2" destOrd="0" parTransId="{CEEBC79E-09CD-431A-A9D3-0941D123D4BD}" sibTransId="{64B15D9B-2C13-4644-BB5A-EEAC5DFB169A}"/>
    <dgm:cxn modelId="{E7D67386-59B1-4775-B091-8DD5689A0591}" type="presOf" srcId="{596FEB6F-A1AE-48A9-9ADF-753E51565D46}" destId="{0EDB4641-D26E-4C4D-9634-E3330B1557D1}" srcOrd="1" destOrd="0" presId="urn:microsoft.com/office/officeart/2005/8/layout/orgChart1"/>
    <dgm:cxn modelId="{8CBA5726-5131-438D-AE57-B92E0F1F0ADD}" srcId="{6AEA52A1-D025-4AA2-8E2C-71EA5B7DA75E}" destId="{E6847902-198F-47C4-8EA2-E62E7B39A695}" srcOrd="0" destOrd="0" parTransId="{4E66F5DC-A213-48BD-A7E4-14BEF815B294}" sibTransId="{FFF55051-70E7-4889-8697-647C4C415EF2}"/>
    <dgm:cxn modelId="{00054098-1551-4BAB-AC40-FCC5A115DE1A}" srcId="{6AEA52A1-D025-4AA2-8E2C-71EA5B7DA75E}" destId="{596FEB6F-A1AE-48A9-9ADF-753E51565D46}" srcOrd="1" destOrd="0" parTransId="{AD81F1F0-4B89-4E24-9DFA-1C65E0A174AC}" sibTransId="{EAE3E643-F105-4559-AE7E-7687531EEA43}"/>
    <dgm:cxn modelId="{9E5148C3-4C30-411A-8EB3-94A0720EA236}" type="presOf" srcId="{4E66F5DC-A213-48BD-A7E4-14BEF815B294}" destId="{43F5E66B-6141-4D22-9439-01EC7B2791D1}" srcOrd="0" destOrd="0" presId="urn:microsoft.com/office/officeart/2005/8/layout/orgChart1"/>
    <dgm:cxn modelId="{00E8998D-CEF3-42FA-9EFB-794B26819482}" type="presOf" srcId="{6AEA52A1-D025-4AA2-8E2C-71EA5B7DA75E}" destId="{F5253374-7C82-4B73-B4E9-8A7639E3EBCD}" srcOrd="1" destOrd="0" presId="urn:microsoft.com/office/officeart/2005/8/layout/orgChart1"/>
    <dgm:cxn modelId="{6C636C6D-FB75-4BE1-98CA-99BFF6ACF479}" type="presOf" srcId="{AD81F1F0-4B89-4E24-9DFA-1C65E0A174AC}" destId="{35EE61D2-BC78-4B97-A0DC-29A273685146}" srcOrd="0" destOrd="0" presId="urn:microsoft.com/office/officeart/2005/8/layout/orgChart1"/>
    <dgm:cxn modelId="{88BEC1A7-519E-414F-915E-0BCFE8100DB9}" type="presOf" srcId="{394B4845-80CE-46BD-8B96-7FC657450A92}" destId="{E92064E7-4C47-48C5-8FFC-E9610DC3EE62}" srcOrd="0" destOrd="0" presId="urn:microsoft.com/office/officeart/2005/8/layout/orgChart1"/>
    <dgm:cxn modelId="{9361EC0B-434F-41BE-A119-6E1D27AE4B7A}" type="presOf" srcId="{6AEA52A1-D025-4AA2-8E2C-71EA5B7DA75E}" destId="{4396427A-3305-441C-925E-7859C6711BA9}" srcOrd="0" destOrd="0" presId="urn:microsoft.com/office/officeart/2005/8/layout/orgChart1"/>
    <dgm:cxn modelId="{4722B8B2-6C1D-4590-892E-DCA81AEFC426}" type="presOf" srcId="{596FEB6F-A1AE-48A9-9ADF-753E51565D46}" destId="{29B06E74-FF49-4C31-82E3-B89EDFB4D8DA}" srcOrd="0" destOrd="0" presId="urn:microsoft.com/office/officeart/2005/8/layout/orgChart1"/>
    <dgm:cxn modelId="{3002F288-31D7-4071-8EF2-2C126CD20B7B}" type="presOf" srcId="{E6847902-198F-47C4-8EA2-E62E7B39A695}" destId="{A23E607A-0829-42DE-A81D-27388D0C8787}" srcOrd="0" destOrd="0" presId="urn:microsoft.com/office/officeart/2005/8/layout/orgChart1"/>
    <dgm:cxn modelId="{35AE9A09-DF26-4521-9FED-76AA393CE08C}" type="presParOf" srcId="{E92064E7-4C47-48C5-8FFC-E9610DC3EE62}" destId="{6A432CD4-4760-4E3F-A40D-C8DE6398F3ED}" srcOrd="0" destOrd="0" presId="urn:microsoft.com/office/officeart/2005/8/layout/orgChart1"/>
    <dgm:cxn modelId="{5C6D035E-4A51-487F-B72D-8E8DFC7B579E}" type="presParOf" srcId="{6A432CD4-4760-4E3F-A40D-C8DE6398F3ED}" destId="{2FEDFE61-D03A-4932-8989-05CBD99C1559}" srcOrd="0" destOrd="0" presId="urn:microsoft.com/office/officeart/2005/8/layout/orgChart1"/>
    <dgm:cxn modelId="{2D31F213-E4B7-4EFE-80D3-E1B91F015F1C}" type="presParOf" srcId="{2FEDFE61-D03A-4932-8989-05CBD99C1559}" destId="{4396427A-3305-441C-925E-7859C6711BA9}" srcOrd="0" destOrd="0" presId="urn:microsoft.com/office/officeart/2005/8/layout/orgChart1"/>
    <dgm:cxn modelId="{98EF3F08-E091-4707-BA43-5FB1D4D6355E}" type="presParOf" srcId="{2FEDFE61-D03A-4932-8989-05CBD99C1559}" destId="{F5253374-7C82-4B73-B4E9-8A7639E3EBCD}" srcOrd="1" destOrd="0" presId="urn:microsoft.com/office/officeart/2005/8/layout/orgChart1"/>
    <dgm:cxn modelId="{EE77BB50-163E-49F3-83BC-861A06327C4C}" type="presParOf" srcId="{6A432CD4-4760-4E3F-A40D-C8DE6398F3ED}" destId="{FA730365-B024-4E90-A4EA-59FAAC92111A}" srcOrd="1" destOrd="0" presId="urn:microsoft.com/office/officeart/2005/8/layout/orgChart1"/>
    <dgm:cxn modelId="{D551D0D4-D9BB-4427-9631-F423E0900A4D}" type="presParOf" srcId="{FA730365-B024-4E90-A4EA-59FAAC92111A}" destId="{43F5E66B-6141-4D22-9439-01EC7B2791D1}" srcOrd="0" destOrd="0" presId="urn:microsoft.com/office/officeart/2005/8/layout/orgChart1"/>
    <dgm:cxn modelId="{0B4A33A0-1FB3-4424-AECC-45DF6F2494D0}" type="presParOf" srcId="{FA730365-B024-4E90-A4EA-59FAAC92111A}" destId="{587030C4-BDFD-46BD-8775-2F18617804E0}" srcOrd="1" destOrd="0" presId="urn:microsoft.com/office/officeart/2005/8/layout/orgChart1"/>
    <dgm:cxn modelId="{D4FAD408-92B8-4F3B-B52B-290693430D02}" type="presParOf" srcId="{587030C4-BDFD-46BD-8775-2F18617804E0}" destId="{F41FD18B-9335-4493-837B-228F597F63E5}" srcOrd="0" destOrd="0" presId="urn:microsoft.com/office/officeart/2005/8/layout/orgChart1"/>
    <dgm:cxn modelId="{A0D98E6D-6B3C-463E-9B31-7DC06B6BF2BC}" type="presParOf" srcId="{F41FD18B-9335-4493-837B-228F597F63E5}" destId="{A23E607A-0829-42DE-A81D-27388D0C8787}" srcOrd="0" destOrd="0" presId="urn:microsoft.com/office/officeart/2005/8/layout/orgChart1"/>
    <dgm:cxn modelId="{C68D6EF9-C781-4EBF-9CD7-3C4A5440B1F6}" type="presParOf" srcId="{F41FD18B-9335-4493-837B-228F597F63E5}" destId="{C2F90FB6-861D-4DA9-BA1C-26576BB2CDC9}" srcOrd="1" destOrd="0" presId="urn:microsoft.com/office/officeart/2005/8/layout/orgChart1"/>
    <dgm:cxn modelId="{8051AD95-67DB-4541-989C-EC611F83F23A}" type="presParOf" srcId="{587030C4-BDFD-46BD-8775-2F18617804E0}" destId="{511FE00C-6EAD-4D63-963B-C8646769316E}" srcOrd="1" destOrd="0" presId="urn:microsoft.com/office/officeart/2005/8/layout/orgChart1"/>
    <dgm:cxn modelId="{6D090748-6278-418B-9033-63EFE52DAA39}" type="presParOf" srcId="{587030C4-BDFD-46BD-8775-2F18617804E0}" destId="{1DBA5C7F-3168-4805-BE05-C0431B2A8785}" srcOrd="2" destOrd="0" presId="urn:microsoft.com/office/officeart/2005/8/layout/orgChart1"/>
    <dgm:cxn modelId="{D3FCB31E-0D91-42CC-A438-FE9C11629F07}" type="presParOf" srcId="{FA730365-B024-4E90-A4EA-59FAAC92111A}" destId="{35EE61D2-BC78-4B97-A0DC-29A273685146}" srcOrd="2" destOrd="0" presId="urn:microsoft.com/office/officeart/2005/8/layout/orgChart1"/>
    <dgm:cxn modelId="{35E76E2D-8E61-4DE9-B645-21D61B76C749}" type="presParOf" srcId="{FA730365-B024-4E90-A4EA-59FAAC92111A}" destId="{917BF10E-0294-4114-801C-2A4249BD2E32}" srcOrd="3" destOrd="0" presId="urn:microsoft.com/office/officeart/2005/8/layout/orgChart1"/>
    <dgm:cxn modelId="{B435F28D-C60A-4B78-9F24-25850CA43BED}" type="presParOf" srcId="{917BF10E-0294-4114-801C-2A4249BD2E32}" destId="{3CFC0E68-E3D8-4F93-9707-C99C46ECFA3B}" srcOrd="0" destOrd="0" presId="urn:microsoft.com/office/officeart/2005/8/layout/orgChart1"/>
    <dgm:cxn modelId="{BE460B94-3A52-4166-88B4-F883EA7B363C}" type="presParOf" srcId="{3CFC0E68-E3D8-4F93-9707-C99C46ECFA3B}" destId="{29B06E74-FF49-4C31-82E3-B89EDFB4D8DA}" srcOrd="0" destOrd="0" presId="urn:microsoft.com/office/officeart/2005/8/layout/orgChart1"/>
    <dgm:cxn modelId="{81A3F1AE-8417-4CA8-908A-79D152DDE94C}" type="presParOf" srcId="{3CFC0E68-E3D8-4F93-9707-C99C46ECFA3B}" destId="{0EDB4641-D26E-4C4D-9634-E3330B1557D1}" srcOrd="1" destOrd="0" presId="urn:microsoft.com/office/officeart/2005/8/layout/orgChart1"/>
    <dgm:cxn modelId="{32DC695C-D099-4DCA-94B5-03A9AC0DA411}" type="presParOf" srcId="{917BF10E-0294-4114-801C-2A4249BD2E32}" destId="{DE01BAE3-C183-4087-BB84-9A70856F997F}" srcOrd="1" destOrd="0" presId="urn:microsoft.com/office/officeart/2005/8/layout/orgChart1"/>
    <dgm:cxn modelId="{5A4D2463-D8C3-42BC-9877-50558E59394A}" type="presParOf" srcId="{917BF10E-0294-4114-801C-2A4249BD2E32}" destId="{404F396F-3652-4494-98DF-D21A78B274E6}" srcOrd="2" destOrd="0" presId="urn:microsoft.com/office/officeart/2005/8/layout/orgChart1"/>
    <dgm:cxn modelId="{89A38D66-D112-4563-8CA5-083702488E8C}" type="presParOf" srcId="{FA730365-B024-4E90-A4EA-59FAAC92111A}" destId="{E76EAACC-07DD-45D2-BC91-350BADAAE117}" srcOrd="4" destOrd="0" presId="urn:microsoft.com/office/officeart/2005/8/layout/orgChart1"/>
    <dgm:cxn modelId="{11B100D4-B249-42AE-9FA8-D629BE1405AE}" type="presParOf" srcId="{FA730365-B024-4E90-A4EA-59FAAC92111A}" destId="{5B44D388-286E-4279-BC5B-635A9DF43A88}" srcOrd="5" destOrd="0" presId="urn:microsoft.com/office/officeart/2005/8/layout/orgChart1"/>
    <dgm:cxn modelId="{3828F3EA-FB10-4ACE-B93F-7F56A4BA105C}" type="presParOf" srcId="{5B44D388-286E-4279-BC5B-635A9DF43A88}" destId="{5C2C7F51-8F56-48DA-AD5B-60C03E38A62C}" srcOrd="0" destOrd="0" presId="urn:microsoft.com/office/officeart/2005/8/layout/orgChart1"/>
    <dgm:cxn modelId="{394B4B34-DE62-4F98-A9C9-B3BE1AF414A9}" type="presParOf" srcId="{5C2C7F51-8F56-48DA-AD5B-60C03E38A62C}" destId="{EABCF8D4-C807-4FAB-98CC-90DB36277F23}" srcOrd="0" destOrd="0" presId="urn:microsoft.com/office/officeart/2005/8/layout/orgChart1"/>
    <dgm:cxn modelId="{1EBD5C56-591A-4A6D-9597-94B1C6C1551E}" type="presParOf" srcId="{5C2C7F51-8F56-48DA-AD5B-60C03E38A62C}" destId="{46C4A3BB-B408-4468-9EE4-08778C4C2AFD}" srcOrd="1" destOrd="0" presId="urn:microsoft.com/office/officeart/2005/8/layout/orgChart1"/>
    <dgm:cxn modelId="{31B86BB6-2134-4B9A-A30C-37836D774150}" type="presParOf" srcId="{5B44D388-286E-4279-BC5B-635A9DF43A88}" destId="{2B1D4AD7-6759-48DB-9336-2AE97D344EB9}" srcOrd="1" destOrd="0" presId="urn:microsoft.com/office/officeart/2005/8/layout/orgChart1"/>
    <dgm:cxn modelId="{A31A6AB0-8AC9-428D-B7CA-2D1088BFE93F}" type="presParOf" srcId="{5B44D388-286E-4279-BC5B-635A9DF43A88}" destId="{38A6045D-4E6D-49D9-9D50-E34362ECD747}" srcOrd="2" destOrd="0" presId="urn:microsoft.com/office/officeart/2005/8/layout/orgChart1"/>
    <dgm:cxn modelId="{BB20F10F-B1BF-45C6-BEDB-9675226AA307}" type="presParOf" srcId="{6A432CD4-4760-4E3F-A40D-C8DE6398F3ED}" destId="{206405AA-C163-45AF-9B67-266C7951388A}" srcOrd="2" destOrd="0" presId="urn:microsoft.com/office/officeart/2005/8/layout/orgChart1"/>
  </dgm:cxnLst>
  <dgm:bg/>
  <dgm:whole/>
</dgm:dataModel>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A24F9B-E1D9-4860-857B-D3CB35B880F6}" type="datetimeFigureOut">
              <a:rPr lang="en-US" smtClean="0"/>
              <a:pPr/>
              <a:t>15/09/2010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7329AE-C2A1-435F-928F-AE8983CF9D7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sz="3200" dirty="0" smtClean="0"/>
              <a:t>A sample selected such that each possible sample combination has equal probability of being chosen. </a:t>
            </a:r>
          </a:p>
          <a:p>
            <a:r>
              <a:rPr lang="en-US" sz="3200" dirty="0" smtClean="0"/>
              <a:t>	Also called Unrestricted random sampling.</a:t>
            </a:r>
          </a:p>
          <a:p>
            <a:pPr>
              <a:buFont typeface="Arial" pitchFamily="34" charset="0"/>
              <a:buChar char="•"/>
            </a:pPr>
            <a:endParaRPr lang="en-US" sz="3200" dirty="0" smtClean="0"/>
          </a:p>
          <a:p>
            <a:pPr>
              <a:buFont typeface="Arial" pitchFamily="34" charset="0"/>
              <a:buChar char="•"/>
            </a:pPr>
            <a:r>
              <a:rPr lang="en-US" sz="3200" dirty="0" smtClean="0"/>
              <a:t>Two types of Simple Random Sampling</a:t>
            </a:r>
          </a:p>
          <a:p>
            <a:r>
              <a:rPr lang="en-US" sz="3200" dirty="0" smtClean="0"/>
              <a:t> 1 ) Simple random sampling without replacement</a:t>
            </a:r>
          </a:p>
          <a:p>
            <a:r>
              <a:rPr lang="en-US" sz="3200" dirty="0" smtClean="0"/>
              <a:t> </a:t>
            </a:r>
          </a:p>
          <a:p>
            <a:r>
              <a:rPr lang="en-US" sz="3200" dirty="0" smtClean="0"/>
              <a:t>•          In this method the population elements can enter the sample only once</a:t>
            </a:r>
          </a:p>
          <a:p>
            <a:r>
              <a:rPr lang="en-US" sz="3200" dirty="0" smtClean="0"/>
              <a:t>•          The units once selected is not returned to the population before the next draw</a:t>
            </a:r>
          </a:p>
          <a:p>
            <a:r>
              <a:rPr lang="en-US" sz="3200" dirty="0" smtClean="0"/>
              <a:t> </a:t>
            </a:r>
          </a:p>
          <a:p>
            <a:r>
              <a:rPr lang="en-US" sz="3200" dirty="0" smtClean="0"/>
              <a:t>2 ) Simple random sampling with replacement</a:t>
            </a:r>
          </a:p>
          <a:p>
            <a:r>
              <a:rPr lang="en-US" sz="3200" dirty="0" smtClean="0"/>
              <a:t> </a:t>
            </a:r>
          </a:p>
          <a:p>
            <a:r>
              <a:rPr lang="en-US" sz="3200" dirty="0" smtClean="0"/>
              <a:t>•           The population units may enter the sample more than once</a:t>
            </a:r>
          </a:p>
          <a:p>
            <a:r>
              <a:rPr lang="en-US" sz="3200" dirty="0" smtClean="0"/>
              <a:t>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847329AE-C2A1-435F-928F-AE8983CF9D7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Sampling frame:- It is identification &amp; listing of</a:t>
            </a:r>
            <a:r>
              <a:rPr lang="en-US" baseline="0" dirty="0" smtClean="0"/>
              <a:t> all </a:t>
            </a:r>
            <a:r>
              <a:rPr lang="en-US" baseline="0" dirty="0" err="1" smtClean="0"/>
              <a:t>unis</a:t>
            </a:r>
            <a:r>
              <a:rPr lang="en-US" baseline="0" dirty="0" smtClean="0"/>
              <a:t> comprising the study population &amp; allocating then unique Identity no. </a:t>
            </a:r>
            <a:endParaRPr lang="en-US" dirty="0"/>
          </a:p>
        </p:txBody>
      </p:sp>
      <p:sp>
        <p:nvSpPr>
          <p:cNvPr id="4" name="Slide Number Placeholder 3"/>
          <p:cNvSpPr>
            <a:spLocks noGrp="1"/>
          </p:cNvSpPr>
          <p:nvPr>
            <p:ph type="sldNum" sz="quarter" idx="10"/>
          </p:nvPr>
        </p:nvSpPr>
        <p:spPr/>
        <p:txBody>
          <a:bodyPr/>
          <a:lstStyle/>
          <a:p>
            <a:fld id="{847329AE-C2A1-435F-928F-AE8983CF9D7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Separate your population into groups or “strata”</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Do either a simple random sample or systematic random sample from there</a:t>
            </a:r>
          </a:p>
          <a:p>
            <a:pPr marL="914400" marR="0" lvl="1" indent="-514350" algn="l" defTabSz="914400" rtl="0" eaLnBrk="1" fontAlgn="auto" latinLnBrk="0" hangingPunct="1">
              <a:lnSpc>
                <a:spcPct val="100000"/>
              </a:lnSpc>
              <a:spcBef>
                <a:spcPct val="20000"/>
              </a:spcBef>
              <a:spcAft>
                <a:spcPts val="0"/>
              </a:spcAft>
              <a:buClrTx/>
              <a:buSzTx/>
              <a:buFont typeface="+mj-lt"/>
              <a:buAutoNum type="alphaLcPeriod"/>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Note you must know easily what the “strata” are before attempting this</a:t>
            </a:r>
          </a:p>
          <a:p>
            <a:pPr marL="914400" marR="0" lvl="1" indent="-514350" algn="l" defTabSz="914400" rtl="0" eaLnBrk="1" fontAlgn="auto" latinLnBrk="0" hangingPunct="1">
              <a:lnSpc>
                <a:spcPct val="100000"/>
              </a:lnSpc>
              <a:spcBef>
                <a:spcPct val="20000"/>
              </a:spcBef>
              <a:spcAft>
                <a:spcPts val="0"/>
              </a:spcAft>
              <a:buClrTx/>
              <a:buSzTx/>
              <a:buFont typeface="+mj-lt"/>
              <a:buAutoNum type="alphaLcPeriod"/>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If your sampling frame is sorted by, say, school district, then you’re able to use this method</a:t>
            </a:r>
          </a:p>
        </p:txBody>
      </p:sp>
      <p:sp>
        <p:nvSpPr>
          <p:cNvPr id="4" name="Slide Number Placeholder 3"/>
          <p:cNvSpPr>
            <a:spLocks noGrp="1"/>
          </p:cNvSpPr>
          <p:nvPr>
            <p:ph type="sldNum" sz="quarter" idx="10"/>
          </p:nvPr>
        </p:nvSpPr>
        <p:spPr/>
        <p:txBody>
          <a:bodyPr/>
          <a:lstStyle/>
          <a:p>
            <a:fld id="{847329AE-C2A1-435F-928F-AE8983CF9D7B}"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Separate your population into groups or “strata”</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Do either a simple random sample or systematic random sample from there</a:t>
            </a:r>
          </a:p>
          <a:p>
            <a:pPr marL="914400" marR="0" lvl="1" indent="-514350" algn="l" defTabSz="914400" rtl="0" eaLnBrk="1" fontAlgn="auto" latinLnBrk="0" hangingPunct="1">
              <a:lnSpc>
                <a:spcPct val="100000"/>
              </a:lnSpc>
              <a:spcBef>
                <a:spcPct val="20000"/>
              </a:spcBef>
              <a:spcAft>
                <a:spcPts val="0"/>
              </a:spcAft>
              <a:buClrTx/>
              <a:buSzTx/>
              <a:buFont typeface="+mj-lt"/>
              <a:buAutoNum type="alphaLcPeriod"/>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Note you must know easily what the “strata” are before attempting this</a:t>
            </a:r>
          </a:p>
          <a:p>
            <a:pPr marL="914400" marR="0" lvl="1" indent="-514350" algn="l" defTabSz="914400" rtl="0" eaLnBrk="1" fontAlgn="auto" latinLnBrk="0" hangingPunct="1">
              <a:lnSpc>
                <a:spcPct val="100000"/>
              </a:lnSpc>
              <a:spcBef>
                <a:spcPct val="20000"/>
              </a:spcBef>
              <a:spcAft>
                <a:spcPts val="0"/>
              </a:spcAft>
              <a:buClrTx/>
              <a:buSzTx/>
              <a:buFont typeface="+mj-lt"/>
              <a:buAutoNum type="alphaLcPeriod"/>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If your sampling frame is sorted by, say, school district, then you’re able to use this method</a:t>
            </a:r>
          </a:p>
        </p:txBody>
      </p:sp>
      <p:sp>
        <p:nvSpPr>
          <p:cNvPr id="4" name="Slide Number Placeholder 3"/>
          <p:cNvSpPr>
            <a:spLocks noGrp="1"/>
          </p:cNvSpPr>
          <p:nvPr>
            <p:ph type="sldNum" sz="quarter" idx="10"/>
          </p:nvPr>
        </p:nvSpPr>
        <p:spPr/>
        <p:txBody>
          <a:bodyPr/>
          <a:lstStyle/>
          <a:p>
            <a:fld id="{847329AE-C2A1-435F-928F-AE8983CF9D7B}"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baseline="0" dirty="0" smtClean="0">
                <a:solidFill>
                  <a:schemeClr val="tx1"/>
                </a:solidFill>
                <a:latin typeface="+mn-lt"/>
                <a:ea typeface="+mn-ea"/>
                <a:cs typeface="+mn-cs"/>
              </a:rPr>
              <a:t>Advantages</a:t>
            </a:r>
          </a:p>
          <a:p>
            <a:r>
              <a:rPr lang="en-US" sz="1200" kern="1200" baseline="0" dirty="0" smtClean="0">
                <a:solidFill>
                  <a:schemeClr val="tx1"/>
                </a:solidFill>
                <a:latin typeface="+mn-lt"/>
                <a:ea typeface="+mn-ea"/>
                <a:cs typeface="+mn-cs"/>
              </a:rPr>
              <a:t>• Every unit </a:t>
            </a:r>
            <a:r>
              <a:rPr lang="en-US" sz="1200" kern="1200" baseline="0" dirty="0" err="1" smtClean="0">
                <a:solidFill>
                  <a:schemeClr val="tx1"/>
                </a:solidFill>
                <a:latin typeface="+mn-lt"/>
                <a:ea typeface="+mn-ea"/>
                <a:cs typeface="+mn-cs"/>
              </a:rPr>
              <a:t>ina</a:t>
            </a:r>
            <a:r>
              <a:rPr lang="en-US" sz="1200" kern="1200" baseline="0" dirty="0" smtClean="0">
                <a:solidFill>
                  <a:schemeClr val="tx1"/>
                </a:solidFill>
                <a:latin typeface="+mn-lt"/>
                <a:ea typeface="+mn-ea"/>
                <a:cs typeface="+mn-cs"/>
              </a:rPr>
              <a:t> stratum has </a:t>
            </a:r>
            <a:r>
              <a:rPr lang="en-US" sz="1200" kern="1200" baseline="0" dirty="0" err="1" smtClean="0">
                <a:solidFill>
                  <a:schemeClr val="tx1"/>
                </a:solidFill>
                <a:latin typeface="+mn-lt"/>
                <a:ea typeface="+mn-ea"/>
                <a:cs typeface="+mn-cs"/>
              </a:rPr>
              <a:t>thesame</a:t>
            </a:r>
            <a:r>
              <a:rPr lang="en-US" sz="1200" kern="1200" baseline="0" dirty="0" smtClean="0">
                <a:solidFill>
                  <a:schemeClr val="tx1"/>
                </a:solidFill>
                <a:latin typeface="+mn-lt"/>
                <a:ea typeface="+mn-ea"/>
                <a:cs typeface="+mn-cs"/>
              </a:rPr>
              <a:t> chance of being</a:t>
            </a:r>
          </a:p>
          <a:p>
            <a:r>
              <a:rPr lang="en-US" sz="1200" kern="1200" baseline="0" dirty="0" smtClean="0">
                <a:solidFill>
                  <a:schemeClr val="tx1"/>
                </a:solidFill>
                <a:latin typeface="+mn-lt"/>
                <a:ea typeface="+mn-ea"/>
                <a:cs typeface="+mn-cs"/>
              </a:rPr>
              <a:t>selected.</a:t>
            </a:r>
          </a:p>
          <a:p>
            <a:r>
              <a:rPr lang="en-US" sz="1200" kern="1200" baseline="0" dirty="0" smtClean="0">
                <a:solidFill>
                  <a:schemeClr val="tx1"/>
                </a:solidFill>
                <a:latin typeface="+mn-lt"/>
                <a:ea typeface="+mn-ea"/>
                <a:cs typeface="+mn-cs"/>
              </a:rPr>
              <a:t>• Using the same sampling fraction for all strata ensures</a:t>
            </a:r>
          </a:p>
          <a:p>
            <a:r>
              <a:rPr lang="en-US" sz="1200" kern="1200" baseline="0" dirty="0" smtClean="0">
                <a:solidFill>
                  <a:schemeClr val="tx1"/>
                </a:solidFill>
                <a:latin typeface="+mn-lt"/>
                <a:ea typeface="+mn-ea"/>
                <a:cs typeface="+mn-cs"/>
              </a:rPr>
              <a:t>proportionate representation in </a:t>
            </a:r>
            <a:r>
              <a:rPr lang="en-US" sz="1200" kern="1200" baseline="0" dirty="0" err="1" smtClean="0">
                <a:solidFill>
                  <a:schemeClr val="tx1"/>
                </a:solidFill>
                <a:latin typeface="+mn-lt"/>
                <a:ea typeface="+mn-ea"/>
                <a:cs typeface="+mn-cs"/>
              </a:rPr>
              <a:t>thesample</a:t>
            </a:r>
            <a:r>
              <a:rPr lang="en-US" sz="1200" kern="1200" baseline="0" dirty="0" smtClean="0">
                <a:solidFill>
                  <a:schemeClr val="tx1"/>
                </a:solidFill>
                <a:latin typeface="+mn-lt"/>
                <a:ea typeface="+mn-ea"/>
                <a:cs typeface="+mn-cs"/>
              </a:rPr>
              <a:t> of the</a:t>
            </a:r>
          </a:p>
          <a:p>
            <a:r>
              <a:rPr lang="en-US" sz="1200" kern="1200" baseline="0" dirty="0" smtClean="0">
                <a:solidFill>
                  <a:schemeClr val="tx1"/>
                </a:solidFill>
                <a:latin typeface="+mn-lt"/>
                <a:ea typeface="+mn-ea"/>
                <a:cs typeface="+mn-cs"/>
              </a:rPr>
              <a:t>characteristic being stratified.</a:t>
            </a:r>
          </a:p>
          <a:p>
            <a:r>
              <a:rPr lang="en-US" sz="1200" kern="1200" baseline="0" dirty="0" smtClean="0">
                <a:solidFill>
                  <a:schemeClr val="tx1"/>
                </a:solidFill>
                <a:latin typeface="+mn-lt"/>
                <a:ea typeface="+mn-ea"/>
                <a:cs typeface="+mn-cs"/>
              </a:rPr>
              <a:t>• Adequate representation of minority subgroups of interest</a:t>
            </a:r>
          </a:p>
          <a:p>
            <a:r>
              <a:rPr lang="en-US" sz="1200" kern="1200" baseline="0" dirty="0" smtClean="0">
                <a:solidFill>
                  <a:schemeClr val="tx1"/>
                </a:solidFill>
                <a:latin typeface="+mn-lt"/>
                <a:ea typeface="+mn-ea"/>
                <a:cs typeface="+mn-cs"/>
              </a:rPr>
              <a:t>can be ensured by stratification and by varying the sampling</a:t>
            </a:r>
          </a:p>
          <a:p>
            <a:r>
              <a:rPr lang="en-US" sz="1200" kern="1200" baseline="0" dirty="0" smtClean="0">
                <a:solidFill>
                  <a:schemeClr val="tx1"/>
                </a:solidFill>
                <a:latin typeface="+mn-lt"/>
                <a:ea typeface="+mn-ea"/>
                <a:cs typeface="+mn-cs"/>
              </a:rPr>
              <a:t>fraction between strata as required.</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Disadvantages</a:t>
            </a:r>
          </a:p>
          <a:p>
            <a:r>
              <a:rPr lang="en-US" sz="1200" kern="1200" baseline="0" dirty="0" smtClean="0">
                <a:solidFill>
                  <a:schemeClr val="tx1"/>
                </a:solidFill>
                <a:latin typeface="+mn-lt"/>
                <a:ea typeface="+mn-ea"/>
                <a:cs typeface="+mn-cs"/>
              </a:rPr>
              <a:t>• The sampling frame of the entire population has to be</a:t>
            </a:r>
          </a:p>
          <a:p>
            <a:r>
              <a:rPr lang="en-US" sz="1200" kern="1200" baseline="0" dirty="0" smtClean="0">
                <a:solidFill>
                  <a:schemeClr val="tx1"/>
                </a:solidFill>
                <a:latin typeface="+mn-lt"/>
                <a:ea typeface="+mn-ea"/>
                <a:cs typeface="+mn-cs"/>
              </a:rPr>
              <a:t>prepared separately for each stratum.</a:t>
            </a:r>
          </a:p>
          <a:p>
            <a:r>
              <a:rPr lang="en-US" sz="1200" kern="1200" baseline="0" dirty="0" smtClean="0">
                <a:solidFill>
                  <a:schemeClr val="tx1"/>
                </a:solidFill>
                <a:latin typeface="+mn-lt"/>
                <a:ea typeface="+mn-ea"/>
                <a:cs typeface="+mn-cs"/>
              </a:rPr>
              <a:t>• Varying </a:t>
            </a:r>
            <a:r>
              <a:rPr lang="en-US" sz="1200" kern="1200" baseline="0" dirty="0" err="1" smtClean="0">
                <a:solidFill>
                  <a:schemeClr val="tx1"/>
                </a:solidFill>
                <a:latin typeface="+mn-lt"/>
                <a:ea typeface="+mn-ea"/>
                <a:cs typeface="+mn-cs"/>
              </a:rPr>
              <a:t>thesampling</a:t>
            </a:r>
            <a:r>
              <a:rPr lang="en-US" sz="1200" kern="1200" baseline="0" dirty="0" smtClean="0">
                <a:solidFill>
                  <a:schemeClr val="tx1"/>
                </a:solidFill>
                <a:latin typeface="+mn-lt"/>
                <a:ea typeface="+mn-ea"/>
                <a:cs typeface="+mn-cs"/>
              </a:rPr>
              <a:t> fraction between strata, to ensure</a:t>
            </a:r>
          </a:p>
          <a:p>
            <a:r>
              <a:rPr lang="en-US" sz="1200" kern="1200" baseline="0" dirty="0" smtClean="0">
                <a:solidFill>
                  <a:schemeClr val="tx1"/>
                </a:solidFill>
                <a:latin typeface="+mn-lt"/>
                <a:ea typeface="+mn-ea"/>
                <a:cs typeface="+mn-cs"/>
              </a:rPr>
              <a:t>selection of sufficient numbers in minority subgroups for</a:t>
            </a:r>
          </a:p>
          <a:p>
            <a:r>
              <a:rPr lang="en-US" sz="1200" kern="1200" baseline="0" dirty="0" smtClean="0">
                <a:solidFill>
                  <a:schemeClr val="tx1"/>
                </a:solidFill>
                <a:latin typeface="+mn-lt"/>
                <a:ea typeface="+mn-ea"/>
                <a:cs typeface="+mn-cs"/>
              </a:rPr>
              <a:t>study, affects the </a:t>
            </a:r>
            <a:r>
              <a:rPr lang="en-US" sz="1200" kern="1200" baseline="0" dirty="0" err="1" smtClean="0">
                <a:solidFill>
                  <a:schemeClr val="tx1"/>
                </a:solidFill>
                <a:latin typeface="+mn-lt"/>
                <a:ea typeface="+mn-ea"/>
                <a:cs typeface="+mn-cs"/>
              </a:rPr>
              <a:t>proportiona</a:t>
            </a:r>
            <a:r>
              <a:rPr lang="en-US" sz="1200" kern="1200" baseline="0" dirty="0" smtClean="0">
                <a:solidFill>
                  <a:schemeClr val="tx1"/>
                </a:solidFill>
                <a:latin typeface="+mn-lt"/>
                <a:ea typeface="+mn-ea"/>
                <a:cs typeface="+mn-cs"/>
              </a:rPr>
              <a:t> I representativeness of the</a:t>
            </a:r>
          </a:p>
          <a:p>
            <a:r>
              <a:rPr lang="en-US" sz="1200" kern="1200" baseline="0" dirty="0" smtClean="0">
                <a:solidFill>
                  <a:schemeClr val="tx1"/>
                </a:solidFill>
                <a:latin typeface="+mn-lt"/>
                <a:ea typeface="+mn-ea"/>
                <a:cs typeface="+mn-cs"/>
              </a:rPr>
              <a:t>subgroups in the sample as a whole.</a:t>
            </a:r>
            <a:endParaRPr lang="en-US" dirty="0"/>
          </a:p>
        </p:txBody>
      </p:sp>
      <p:sp>
        <p:nvSpPr>
          <p:cNvPr id="4" name="Slide Number Placeholder 3"/>
          <p:cNvSpPr>
            <a:spLocks noGrp="1"/>
          </p:cNvSpPr>
          <p:nvPr>
            <p:ph type="sldNum" sz="quarter" idx="10"/>
          </p:nvPr>
        </p:nvSpPr>
        <p:spPr/>
        <p:txBody>
          <a:bodyPr/>
          <a:lstStyle/>
          <a:p>
            <a:fld id="{847329AE-C2A1-435F-928F-AE8983CF9D7B}"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Select a random number, which will be known as </a:t>
            </a:r>
            <a:r>
              <a:rPr kumimoji="0" lang="en-US" sz="3200" b="0" i="1" u="none" strike="noStrike" kern="1200" cap="none" spc="0" normalizeH="0" baseline="0" noProof="0" dirty="0" smtClean="0">
                <a:ln>
                  <a:noFill/>
                </a:ln>
                <a:solidFill>
                  <a:schemeClr val="tx1"/>
                </a:solidFill>
                <a:effectLst/>
                <a:uLnTx/>
                <a:uFillTx/>
                <a:latin typeface="+mn-lt"/>
                <a:ea typeface="+mn-ea"/>
                <a:cs typeface="+mn-cs"/>
              </a:rPr>
              <a:t>k</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Get a list of people, or observe a flow of people (e.g., pedestrians on a corner)</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Select every </a:t>
            </a:r>
            <a:r>
              <a:rPr kumimoji="0" lang="en-US" sz="3200" b="0" i="1" u="none" strike="noStrike" kern="1200" cap="none" spc="0" normalizeH="0" baseline="0" noProof="0" dirty="0" err="1" smtClean="0">
                <a:ln>
                  <a:noFill/>
                </a:ln>
                <a:solidFill>
                  <a:schemeClr val="tx1"/>
                </a:solidFill>
                <a:effectLst/>
                <a:uLnTx/>
                <a:uFillTx/>
                <a:latin typeface="+mn-lt"/>
                <a:ea typeface="+mn-ea"/>
                <a:cs typeface="+mn-cs"/>
              </a:rPr>
              <a:t>kth</a:t>
            </a:r>
            <a:r>
              <a:rPr kumimoji="0" lang="en-US" sz="3200" b="0" i="1"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person</a:t>
            </a:r>
          </a:p>
          <a:p>
            <a:pPr marL="914400" marR="0" lvl="1" indent="-514350" algn="l" defTabSz="914400" rtl="0" eaLnBrk="1" fontAlgn="auto" latinLnBrk="0" hangingPunct="1">
              <a:lnSpc>
                <a:spcPct val="100000"/>
              </a:lnSpc>
              <a:spcBef>
                <a:spcPct val="20000"/>
              </a:spcBef>
              <a:spcAft>
                <a:spcPts val="0"/>
              </a:spcAft>
              <a:buClrTx/>
              <a:buSzTx/>
              <a:buFont typeface="+mj-lt"/>
              <a:buAutoNum type="alphaLcPeriod"/>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Careful that there is no systematic rhythm to the flow or list of people.</a:t>
            </a:r>
          </a:p>
          <a:p>
            <a:pPr marL="914400" marR="0" lvl="1" indent="-514350" algn="l" defTabSz="914400" rtl="0" eaLnBrk="1" fontAlgn="auto" latinLnBrk="0" hangingPunct="1">
              <a:lnSpc>
                <a:spcPct val="100000"/>
              </a:lnSpc>
              <a:spcBef>
                <a:spcPct val="20000"/>
              </a:spcBef>
              <a:spcAft>
                <a:spcPts val="0"/>
              </a:spcAft>
              <a:buClrTx/>
              <a:buSzTx/>
              <a:buFont typeface="+mj-lt"/>
              <a:buAutoNum type="alphaLcPeriod"/>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If every 4</a:t>
            </a:r>
            <a:r>
              <a:rPr kumimoji="0" lang="en-US" sz="2800" b="0" i="0" u="none" strike="noStrike" kern="1200" cap="none" spc="0" normalizeH="0" baseline="30000" noProof="0" dirty="0" smtClean="0">
                <a:ln>
                  <a:noFill/>
                </a:ln>
                <a:solidFill>
                  <a:schemeClr val="tx1"/>
                </a:solidFill>
                <a:effectLst/>
                <a:uLnTx/>
                <a:uFillTx/>
                <a:latin typeface="+mn-lt"/>
                <a:ea typeface="+mn-ea"/>
                <a:cs typeface="+mn-cs"/>
              </a:rPr>
              <a:t>th</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person on the list is, say, “rich” or “senior” or some other consistent pattern, avoid this method</a:t>
            </a:r>
          </a:p>
          <a:p>
            <a:endParaRPr lang="en-US" dirty="0"/>
          </a:p>
        </p:txBody>
      </p:sp>
      <p:sp>
        <p:nvSpPr>
          <p:cNvPr id="4" name="Slide Number Placeholder 3"/>
          <p:cNvSpPr>
            <a:spLocks noGrp="1"/>
          </p:cNvSpPr>
          <p:nvPr>
            <p:ph type="sldNum" sz="quarter" idx="10"/>
          </p:nvPr>
        </p:nvSpPr>
        <p:spPr/>
        <p:txBody>
          <a:bodyPr/>
          <a:lstStyle/>
          <a:p>
            <a:fld id="{847329AE-C2A1-435F-928F-AE8983CF9D7B}"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Select a random number, which will be known as </a:t>
            </a:r>
            <a:r>
              <a:rPr kumimoji="0" lang="en-US" sz="3200" b="0" i="1" u="none" strike="noStrike" kern="1200" cap="none" spc="0" normalizeH="0" baseline="0" noProof="0" dirty="0" smtClean="0">
                <a:ln>
                  <a:noFill/>
                </a:ln>
                <a:solidFill>
                  <a:schemeClr val="tx1"/>
                </a:solidFill>
                <a:effectLst/>
                <a:uLnTx/>
                <a:uFillTx/>
                <a:latin typeface="+mn-lt"/>
                <a:ea typeface="+mn-ea"/>
                <a:cs typeface="+mn-cs"/>
              </a:rPr>
              <a:t>k</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Get a list of people, or observe a flow of people (e.g., pedestrians on a corner)</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Select every </a:t>
            </a:r>
            <a:r>
              <a:rPr kumimoji="0" lang="en-US" sz="3200" b="0" i="1" u="none" strike="noStrike" kern="1200" cap="none" spc="0" normalizeH="0" baseline="0" noProof="0" dirty="0" err="1" smtClean="0">
                <a:ln>
                  <a:noFill/>
                </a:ln>
                <a:solidFill>
                  <a:schemeClr val="tx1"/>
                </a:solidFill>
                <a:effectLst/>
                <a:uLnTx/>
                <a:uFillTx/>
                <a:latin typeface="+mn-lt"/>
                <a:ea typeface="+mn-ea"/>
                <a:cs typeface="+mn-cs"/>
              </a:rPr>
              <a:t>kth</a:t>
            </a:r>
            <a:r>
              <a:rPr kumimoji="0" lang="en-US" sz="3200" b="0" i="1"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person</a:t>
            </a:r>
          </a:p>
          <a:p>
            <a:pPr marL="914400" marR="0" lvl="1" indent="-514350" algn="l" defTabSz="914400" rtl="0" eaLnBrk="1" fontAlgn="auto" latinLnBrk="0" hangingPunct="1">
              <a:lnSpc>
                <a:spcPct val="100000"/>
              </a:lnSpc>
              <a:spcBef>
                <a:spcPct val="20000"/>
              </a:spcBef>
              <a:spcAft>
                <a:spcPts val="0"/>
              </a:spcAft>
              <a:buClrTx/>
              <a:buSzTx/>
              <a:buFont typeface="+mj-lt"/>
              <a:buAutoNum type="alphaLcPeriod"/>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Careful that there is no systematic rhythm to the flow or list of people.</a:t>
            </a:r>
          </a:p>
          <a:p>
            <a:pPr marL="914400" marR="0" lvl="1" indent="-514350" algn="l" defTabSz="914400" rtl="0" eaLnBrk="1" fontAlgn="auto" latinLnBrk="0" hangingPunct="1">
              <a:lnSpc>
                <a:spcPct val="100000"/>
              </a:lnSpc>
              <a:spcBef>
                <a:spcPct val="20000"/>
              </a:spcBef>
              <a:spcAft>
                <a:spcPts val="0"/>
              </a:spcAft>
              <a:buClrTx/>
              <a:buSzTx/>
              <a:buFont typeface="+mj-lt"/>
              <a:buAutoNum type="alphaLcPeriod"/>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If every 4</a:t>
            </a:r>
            <a:r>
              <a:rPr kumimoji="0" lang="en-US" sz="2800" b="0" i="0" u="none" strike="noStrike" kern="1200" cap="none" spc="0" normalizeH="0" baseline="30000" noProof="0" dirty="0" smtClean="0">
                <a:ln>
                  <a:noFill/>
                </a:ln>
                <a:solidFill>
                  <a:schemeClr val="tx1"/>
                </a:solidFill>
                <a:effectLst/>
                <a:uLnTx/>
                <a:uFillTx/>
                <a:latin typeface="+mn-lt"/>
                <a:ea typeface="+mn-ea"/>
                <a:cs typeface="+mn-cs"/>
              </a:rPr>
              <a:t>th</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person on the list is, say, “rich” or “senior” or some other consistent pattern, avoid this method</a:t>
            </a:r>
          </a:p>
          <a:p>
            <a:endParaRPr lang="en-US" dirty="0"/>
          </a:p>
        </p:txBody>
      </p:sp>
      <p:sp>
        <p:nvSpPr>
          <p:cNvPr id="4" name="Slide Number Placeholder 3"/>
          <p:cNvSpPr>
            <a:spLocks noGrp="1"/>
          </p:cNvSpPr>
          <p:nvPr>
            <p:ph type="sldNum" sz="quarter" idx="10"/>
          </p:nvPr>
        </p:nvSpPr>
        <p:spPr/>
        <p:txBody>
          <a:bodyPr/>
          <a:lstStyle/>
          <a:p>
            <a:fld id="{847329AE-C2A1-435F-928F-AE8983CF9D7B}"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baseline="0" dirty="0" smtClean="0">
                <a:solidFill>
                  <a:schemeClr val="tx1"/>
                </a:solidFill>
                <a:latin typeface="+mn-lt"/>
                <a:ea typeface="+mn-ea"/>
                <a:cs typeface="+mn-cs"/>
              </a:rPr>
              <a:t>Advantages</a:t>
            </a:r>
          </a:p>
          <a:p>
            <a:r>
              <a:rPr lang="en-US" sz="1200" kern="1200" baseline="0" dirty="0" smtClean="0">
                <a:solidFill>
                  <a:schemeClr val="tx1"/>
                </a:solidFill>
                <a:latin typeface="+mn-lt"/>
                <a:ea typeface="+mn-ea"/>
                <a:cs typeface="+mn-cs"/>
              </a:rPr>
              <a:t>• Cuts down </a:t>
            </a:r>
            <a:r>
              <a:rPr lang="en-US" sz="1200" kern="1200" baseline="0" dirty="0" err="1" smtClean="0">
                <a:solidFill>
                  <a:schemeClr val="tx1"/>
                </a:solidFill>
                <a:latin typeface="+mn-lt"/>
                <a:ea typeface="+mn-ea"/>
                <a:cs typeface="+mn-cs"/>
              </a:rPr>
              <a:t>onthe</a:t>
            </a:r>
            <a:r>
              <a:rPr lang="en-US" sz="1200" kern="1200" baseline="0" dirty="0" smtClean="0">
                <a:solidFill>
                  <a:schemeClr val="tx1"/>
                </a:solidFill>
                <a:latin typeface="+mn-lt"/>
                <a:ea typeface="+mn-ea"/>
                <a:cs typeface="+mn-cs"/>
              </a:rPr>
              <a:t> cost of preparing a sampling frame.</a:t>
            </a:r>
          </a:p>
          <a:p>
            <a:r>
              <a:rPr lang="en-US" sz="1200" kern="1200" baseline="0" dirty="0" smtClean="0">
                <a:solidFill>
                  <a:schemeClr val="tx1"/>
                </a:solidFill>
                <a:latin typeface="+mn-lt"/>
                <a:ea typeface="+mn-ea"/>
                <a:cs typeface="+mn-cs"/>
              </a:rPr>
              <a:t>• Cuts down </a:t>
            </a:r>
            <a:r>
              <a:rPr lang="en-US" sz="1200" kern="1200" baseline="0" dirty="0" err="1" smtClean="0">
                <a:solidFill>
                  <a:schemeClr val="tx1"/>
                </a:solidFill>
                <a:latin typeface="+mn-lt"/>
                <a:ea typeface="+mn-ea"/>
                <a:cs typeface="+mn-cs"/>
              </a:rPr>
              <a:t>onthe</a:t>
            </a:r>
            <a:r>
              <a:rPr lang="en-US" sz="1200" kern="1200" baseline="0" dirty="0" smtClean="0">
                <a:solidFill>
                  <a:schemeClr val="tx1"/>
                </a:solidFill>
                <a:latin typeface="+mn-lt"/>
                <a:ea typeface="+mn-ea"/>
                <a:cs typeface="+mn-cs"/>
              </a:rPr>
              <a:t> cost of travelling between selected units.</a:t>
            </a:r>
          </a:p>
          <a:p>
            <a:r>
              <a:rPr lang="en-US" sz="1200" kern="1200" baseline="0" dirty="0" smtClean="0">
                <a:solidFill>
                  <a:schemeClr val="tx1"/>
                </a:solidFill>
                <a:latin typeface="+mn-lt"/>
                <a:ea typeface="+mn-ea"/>
                <a:cs typeface="+mn-cs"/>
              </a:rPr>
              <a:t>• Eliminates the problem of </a:t>
            </a:r>
            <a:r>
              <a:rPr lang="en-US" sz="1200" i="1" kern="1200" baseline="0" dirty="0" smtClean="0">
                <a:solidFill>
                  <a:schemeClr val="tx1"/>
                </a:solidFill>
                <a:latin typeface="+mn-lt"/>
                <a:ea typeface="+mn-ea"/>
                <a:cs typeface="+mn-cs"/>
              </a:rPr>
              <a:t>11packing 11 (in health surveys,</a:t>
            </a:r>
          </a:p>
          <a:p>
            <a:r>
              <a:rPr lang="en-US" sz="1200" kern="1200" baseline="0" dirty="0" smtClean="0">
                <a:solidFill>
                  <a:schemeClr val="tx1"/>
                </a:solidFill>
                <a:latin typeface="+mn-lt"/>
                <a:ea typeface="+mn-ea"/>
                <a:cs typeface="+mn-cs"/>
              </a:rPr>
              <a:t>especially those involving case finding and treatment, it is</a:t>
            </a:r>
          </a:p>
          <a:p>
            <a:r>
              <a:rPr lang="en-US" sz="1200" kern="1200" baseline="0" dirty="0" smtClean="0">
                <a:solidFill>
                  <a:schemeClr val="tx1"/>
                </a:solidFill>
                <a:latin typeface="+mn-lt"/>
                <a:ea typeface="+mn-ea"/>
                <a:cs typeface="+mn-cs"/>
              </a:rPr>
              <a:t>not unusual for </a:t>
            </a:r>
            <a:r>
              <a:rPr lang="en-US" sz="1200" kern="1200" baseline="0" dirty="0" err="1" smtClean="0">
                <a:solidFill>
                  <a:schemeClr val="tx1"/>
                </a:solidFill>
                <a:latin typeface="+mn-lt"/>
                <a:ea typeface="+mn-ea"/>
                <a:cs typeface="+mn-cs"/>
              </a:rPr>
              <a:t>neighbouring</a:t>
            </a:r>
            <a:r>
              <a:rPr lang="en-US" sz="1200" kern="1200" baseline="0" dirty="0" smtClean="0">
                <a:solidFill>
                  <a:schemeClr val="tx1"/>
                </a:solidFill>
                <a:latin typeface="+mn-lt"/>
                <a:ea typeface="+mn-ea"/>
                <a:cs typeface="+mn-cs"/>
              </a:rPr>
              <a:t> houses not included in the</a:t>
            </a:r>
          </a:p>
          <a:p>
            <a:r>
              <a:rPr lang="en-US" sz="1200" kern="1200" baseline="0" dirty="0" smtClean="0">
                <a:solidFill>
                  <a:schemeClr val="tx1"/>
                </a:solidFill>
                <a:latin typeface="+mn-lt"/>
                <a:ea typeface="+mn-ea"/>
                <a:cs typeface="+mn-cs"/>
              </a:rPr>
              <a:t>sample to transfer their households temporarily to a</a:t>
            </a:r>
          </a:p>
          <a:p>
            <a:r>
              <a:rPr lang="en-US" sz="1200" kern="1200" baseline="0" dirty="0" smtClean="0">
                <a:solidFill>
                  <a:schemeClr val="tx1"/>
                </a:solidFill>
                <a:latin typeface="+mn-lt"/>
                <a:ea typeface="+mn-ea"/>
                <a:cs typeface="+mn-cs"/>
              </a:rPr>
              <a:t>selected house).</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Disadvantages</a:t>
            </a:r>
          </a:p>
          <a:p>
            <a:r>
              <a:rPr lang="en-US" sz="1200" kern="1200" baseline="0" dirty="0" smtClean="0">
                <a:solidFill>
                  <a:schemeClr val="tx1"/>
                </a:solidFill>
                <a:latin typeface="+mn-lt"/>
                <a:ea typeface="+mn-ea"/>
                <a:cs typeface="+mn-cs"/>
              </a:rPr>
              <a:t>• Sampling error is usually higher than for a simple random</a:t>
            </a:r>
          </a:p>
          <a:p>
            <a:r>
              <a:rPr lang="en-US" sz="1200" kern="1200" baseline="0" dirty="0" smtClean="0">
                <a:solidFill>
                  <a:schemeClr val="tx1"/>
                </a:solidFill>
                <a:latin typeface="+mn-lt"/>
                <a:ea typeface="+mn-ea"/>
                <a:cs typeface="+mn-cs"/>
              </a:rPr>
              <a:t>sample of the same size</a:t>
            </a:r>
            <a:endParaRPr lang="en-US" dirty="0"/>
          </a:p>
        </p:txBody>
      </p:sp>
      <p:sp>
        <p:nvSpPr>
          <p:cNvPr id="4" name="Slide Number Placeholder 3"/>
          <p:cNvSpPr>
            <a:spLocks noGrp="1"/>
          </p:cNvSpPr>
          <p:nvPr>
            <p:ph type="sldNum" sz="quarter" idx="10"/>
          </p:nvPr>
        </p:nvSpPr>
        <p:spPr/>
        <p:txBody>
          <a:bodyPr/>
          <a:lstStyle/>
          <a:p>
            <a:fld id="{847329AE-C2A1-435F-928F-AE8983CF9D7B}"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41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15/09/2010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15/09/2010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15/09/2010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15/09/2010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15/09/2010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15/09/2010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15/09/2010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15/09/2010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15/09/2010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15/09/2010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15/09/2010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15/09/2010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file:///D:\Seminar\Mine\Sampling%20techniques\SRSWR.xlsx"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dept/Post%20ppt/cluster%20sampling.xlsx" TargetMode="External"/><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similima.com/thesis62.html"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hyperlink" Target="http://www.scribd.com/doc/203905/Research-Methodology-Part-5-Sampling-Sampling-Strategy-or-Plan"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Data" Target="../diagrams/data1.xml"/><Relationship Id="rId7" Type="http://schemas.openxmlformats.org/officeDocument/2006/relationships/diagramData" Target="../diagrams/data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diagramColors" Target="../diagrams/colors2.xml"/><Relationship Id="rId4" Type="http://schemas.openxmlformats.org/officeDocument/2006/relationships/diagramLayout" Target="../diagrams/layout1.xml"/><Relationship Id="rId9"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Sampling Techniques</a:t>
            </a:r>
            <a:endParaRPr lang="en-US" dirty="0"/>
          </a:p>
        </p:txBody>
      </p:sp>
      <p:sp>
        <p:nvSpPr>
          <p:cNvPr id="3" name="Subtitle 2"/>
          <p:cNvSpPr>
            <a:spLocks noGrp="1"/>
          </p:cNvSpPr>
          <p:nvPr>
            <p:ph type="subTitle" idx="1"/>
          </p:nvPr>
        </p:nvSpPr>
        <p:spPr/>
        <p:txBody>
          <a:bodyPr/>
          <a:lstStyle/>
          <a:p>
            <a:r>
              <a:rPr lang="en-US" dirty="0" smtClean="0"/>
              <a:t>Presenter – Anil Koparkar</a:t>
            </a:r>
          </a:p>
          <a:p>
            <a:r>
              <a:rPr lang="en-US" dirty="0" smtClean="0"/>
              <a:t>Moderator – </a:t>
            </a:r>
            <a:r>
              <a:rPr lang="en-US" dirty="0" err="1" smtClean="0"/>
              <a:t>Bharambhe</a:t>
            </a:r>
            <a:r>
              <a:rPr lang="en-US" dirty="0" smtClean="0"/>
              <a:t> sir</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Simple Random Sample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txBox="1">
            <a:spLocks/>
          </p:cNvSpPr>
          <p:nvPr/>
        </p:nvSpPr>
        <p:spPr>
          <a:xfrm>
            <a:off x="457200" y="1600200"/>
            <a:ext cx="8686800" cy="4873752"/>
          </a:xfrm>
          <a:prstGeom prst="rect">
            <a:avLst/>
          </a:prstGeom>
        </p:spPr>
        <p:txBody>
          <a:bodyPr/>
          <a:lstStyle/>
          <a:p>
            <a:pPr>
              <a:buFont typeface="Arial" pitchFamily="34" charset="0"/>
              <a:buChar char="•"/>
            </a:pPr>
            <a:r>
              <a:rPr lang="en-US" sz="3200" dirty="0" smtClean="0"/>
              <a:t>A sample selected such that each possible sample combination has equal probability of being chosen. </a:t>
            </a:r>
          </a:p>
          <a:p>
            <a:r>
              <a:rPr lang="en-US" sz="3200" dirty="0" smtClean="0"/>
              <a:t>	</a:t>
            </a:r>
            <a:r>
              <a:rPr lang="en-US" sz="3200" dirty="0" smtClean="0"/>
              <a:t>Random does not mean haphazard. </a:t>
            </a:r>
            <a:endParaRPr lang="en-US" sz="3200" dirty="0" smtClean="0"/>
          </a:p>
          <a:p>
            <a:pPr>
              <a:buFont typeface="Arial" pitchFamily="34" charset="0"/>
              <a:buChar char="•"/>
            </a:pPr>
            <a:r>
              <a:rPr lang="en-US" sz="3200" dirty="0" smtClean="0"/>
              <a:t>Two types of Simple Random Sampling</a:t>
            </a:r>
          </a:p>
          <a:p>
            <a:r>
              <a:rPr lang="en-US" sz="3200" dirty="0" smtClean="0"/>
              <a:t> 1 ) Simple random sampling without replacement</a:t>
            </a:r>
          </a:p>
          <a:p>
            <a:r>
              <a:rPr lang="en-US" sz="3200" dirty="0" smtClean="0"/>
              <a:t> 2 ) Simple random sampling with replacement</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lnSpcReduction="10000"/>
          </a:bodyPr>
          <a:lstStyle/>
          <a:p>
            <a:pPr marL="514350" lvl="0" indent="-514350">
              <a:buFont typeface="+mj-lt"/>
              <a:buAutoNum type="arabicPeriod"/>
              <a:defRPr/>
            </a:pPr>
            <a:r>
              <a:rPr lang="en-US" dirty="0" smtClean="0"/>
              <a:t>Get a list or “sampling frame”</a:t>
            </a:r>
          </a:p>
          <a:p>
            <a:pPr marL="514350" lvl="0" indent="-514350">
              <a:buFont typeface="+mj-lt"/>
              <a:buAutoNum type="arabicPeriod"/>
              <a:defRPr/>
            </a:pPr>
            <a:r>
              <a:rPr lang="en-US" dirty="0" smtClean="0"/>
              <a:t>Generate random numbers</a:t>
            </a:r>
          </a:p>
          <a:p>
            <a:pPr>
              <a:buNone/>
            </a:pPr>
            <a:endParaRPr lang="en-US" u="sng" dirty="0" smtClean="0"/>
          </a:p>
          <a:p>
            <a:pPr>
              <a:buNone/>
            </a:pPr>
            <a:r>
              <a:rPr lang="en-US" u="sng" dirty="0" smtClean="0"/>
              <a:t>Methods of selection of a random number:</a:t>
            </a:r>
            <a:endParaRPr lang="en-US" dirty="0" smtClean="0"/>
          </a:p>
          <a:p>
            <a:r>
              <a:rPr lang="en-US" dirty="0" smtClean="0"/>
              <a:t>Lottery Method</a:t>
            </a:r>
          </a:p>
          <a:p>
            <a:r>
              <a:rPr lang="en-US" dirty="0" smtClean="0"/>
              <a:t>Table of Random numbers</a:t>
            </a:r>
          </a:p>
          <a:p>
            <a:r>
              <a:rPr lang="en-US" dirty="0" smtClean="0"/>
              <a:t>Random number selections using computer</a:t>
            </a:r>
          </a:p>
          <a:p>
            <a:pPr marL="514350" lvl="0" indent="-514350">
              <a:buNone/>
              <a:defRPr/>
            </a:pPr>
            <a:endParaRPr lang="en-US" dirty="0" smtClean="0"/>
          </a:p>
          <a:p>
            <a:pPr marL="514350" lvl="0" indent="-514350">
              <a:buNone/>
              <a:defRPr/>
            </a:pPr>
            <a:r>
              <a:rPr lang="en-US" dirty="0" smtClean="0"/>
              <a:t>3.  Select person according to random number generated.</a:t>
            </a:r>
            <a:endParaRPr lang="en-US" dirty="0"/>
          </a:p>
        </p:txBody>
      </p:sp>
      <p:sp>
        <p:nvSpPr>
          <p:cNvPr id="5" name="Title 1"/>
          <p:cNvSpPr txBox="1">
            <a:spLocks/>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Simple Random Sample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Simple random sampling </a:t>
            </a:r>
            <a:r>
              <a:rPr lang="en-US" b="1" dirty="0" smtClean="0"/>
              <a:t>without </a:t>
            </a:r>
            <a:r>
              <a:rPr lang="en-US" b="1" dirty="0" smtClean="0"/>
              <a:t>replacement</a:t>
            </a:r>
            <a:endParaRPr lang="en-US" dirty="0"/>
          </a:p>
        </p:txBody>
      </p:sp>
      <p:sp>
        <p:nvSpPr>
          <p:cNvPr id="3" name="Content Placeholder 2"/>
          <p:cNvSpPr>
            <a:spLocks noGrp="1"/>
          </p:cNvSpPr>
          <p:nvPr>
            <p:ph idx="1"/>
          </p:nvPr>
        </p:nvSpPr>
        <p:spPr/>
        <p:txBody>
          <a:bodyPr/>
          <a:lstStyle/>
          <a:p>
            <a:r>
              <a:rPr lang="en-US" dirty="0" smtClean="0"/>
              <a:t>Simplest and basic method of drawing samples.</a:t>
            </a:r>
          </a:p>
          <a:p>
            <a:endParaRPr lang="en-US" dirty="0" smtClean="0"/>
          </a:p>
          <a:p>
            <a:r>
              <a:rPr lang="en-US" dirty="0" smtClean="0"/>
              <a:t>The </a:t>
            </a:r>
            <a:r>
              <a:rPr lang="en-US" dirty="0" smtClean="0"/>
              <a:t>probability of including a specified unit in a sample of size </a:t>
            </a:r>
            <a:r>
              <a:rPr lang="en-US" i="1" dirty="0" smtClean="0"/>
              <a:t>n </a:t>
            </a:r>
            <a:r>
              <a:rPr lang="en-US" dirty="0" smtClean="0"/>
              <a:t>At  </a:t>
            </a:r>
            <a:r>
              <a:rPr lang="en-US" dirty="0" err="1" smtClean="0"/>
              <a:t>r</a:t>
            </a:r>
            <a:r>
              <a:rPr lang="en-US" baseline="30000" dirty="0" err="1" smtClean="0"/>
              <a:t>th</a:t>
            </a:r>
            <a:r>
              <a:rPr lang="en-US" baseline="30000" dirty="0" smtClean="0"/>
              <a:t> </a:t>
            </a:r>
            <a:r>
              <a:rPr lang="en-US" dirty="0" smtClean="0"/>
              <a:t>draw</a:t>
            </a:r>
            <a:r>
              <a:rPr lang="en-US" i="1" dirty="0" smtClean="0"/>
              <a:t>  </a:t>
            </a:r>
            <a:r>
              <a:rPr lang="en-US" dirty="0" smtClean="0"/>
              <a:t>is   </a:t>
            </a:r>
            <a:r>
              <a:rPr lang="en-US" dirty="0" smtClean="0"/>
              <a:t>1/N-r+1. </a:t>
            </a:r>
            <a:r>
              <a:rPr lang="en-US" dirty="0" smtClean="0"/>
              <a:t>(N=total population, </a:t>
            </a:r>
            <a:r>
              <a:rPr lang="en-US" i="1" dirty="0" smtClean="0"/>
              <a:t>n</a:t>
            </a:r>
            <a:r>
              <a:rPr lang="en-US" dirty="0" smtClean="0"/>
              <a:t> =is sample size)</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Simple random sampling </a:t>
            </a:r>
            <a:r>
              <a:rPr lang="en-US" b="1" dirty="0" smtClean="0"/>
              <a:t>with replacement</a:t>
            </a:r>
            <a:endParaRPr lang="en-US" dirty="0"/>
          </a:p>
        </p:txBody>
      </p:sp>
      <p:sp>
        <p:nvSpPr>
          <p:cNvPr id="3" name="Content Placeholder 2"/>
          <p:cNvSpPr>
            <a:spLocks noGrp="1"/>
          </p:cNvSpPr>
          <p:nvPr>
            <p:ph idx="1"/>
          </p:nvPr>
        </p:nvSpPr>
        <p:spPr/>
        <p:txBody>
          <a:bodyPr>
            <a:normAutofit fontScale="70000" lnSpcReduction="20000"/>
          </a:bodyPr>
          <a:lstStyle/>
          <a:p>
            <a:r>
              <a:rPr lang="en-US" sz="3400" dirty="0" smtClean="0"/>
              <a:t>Definition: </a:t>
            </a:r>
            <a:r>
              <a:rPr lang="en-US" sz="3400" dirty="0" smtClean="0"/>
              <a:t>It is a method of sampling such that every one of the possible sample of size </a:t>
            </a:r>
            <a:r>
              <a:rPr lang="en-US" sz="3400" i="1" dirty="0" smtClean="0"/>
              <a:t>n</a:t>
            </a:r>
            <a:r>
              <a:rPr lang="en-US" sz="3400" dirty="0" smtClean="0"/>
              <a:t> from N has the same </a:t>
            </a:r>
            <a:r>
              <a:rPr lang="en-US" sz="3400" dirty="0" smtClean="0"/>
              <a:t>probability.</a:t>
            </a:r>
          </a:p>
          <a:p>
            <a:pPr lvl="0"/>
            <a:r>
              <a:rPr lang="en-US" sz="3400" dirty="0" smtClean="0"/>
              <a:t>The probability of drawing a specified unit at the </a:t>
            </a:r>
            <a:r>
              <a:rPr lang="en-US" sz="3400" dirty="0" err="1" smtClean="0"/>
              <a:t>r</a:t>
            </a:r>
            <a:r>
              <a:rPr lang="en-US" sz="3400" baseline="30000" dirty="0" err="1" smtClean="0"/>
              <a:t>th</a:t>
            </a:r>
            <a:r>
              <a:rPr lang="en-US" sz="3400" dirty="0" smtClean="0"/>
              <a:t> draw is equal to the probability of drawing it at the 1</a:t>
            </a:r>
            <a:r>
              <a:rPr lang="en-US" sz="3400" baseline="30000" dirty="0" smtClean="0"/>
              <a:t>st</a:t>
            </a:r>
            <a:r>
              <a:rPr lang="en-US" sz="3400" dirty="0" smtClean="0"/>
              <a:t> draw</a:t>
            </a:r>
            <a:r>
              <a:rPr lang="en-US" sz="3400" dirty="0" smtClean="0"/>
              <a:t>.</a:t>
            </a:r>
          </a:p>
          <a:p>
            <a:r>
              <a:rPr lang="en-US" sz="3400" dirty="0" smtClean="0"/>
              <a:t>The population units may enter the sample more than once</a:t>
            </a:r>
          </a:p>
          <a:p>
            <a:r>
              <a:rPr lang="en-US" sz="3400" dirty="0" smtClean="0"/>
              <a:t> This method is used when there is follow up in any survey. </a:t>
            </a:r>
            <a:r>
              <a:rPr lang="en-US" sz="3400" dirty="0" err="1" smtClean="0"/>
              <a:t>E.g</a:t>
            </a:r>
            <a:r>
              <a:rPr lang="en-US" sz="3400" dirty="0" smtClean="0"/>
              <a:t>  School health survey</a:t>
            </a:r>
          </a:p>
          <a:p>
            <a:r>
              <a:rPr lang="en-US" sz="3400" dirty="0" smtClean="0"/>
              <a:t>The probability of including a specified unit in a sample of size </a:t>
            </a:r>
            <a:r>
              <a:rPr lang="en-US" sz="3400" i="1" dirty="0" smtClean="0"/>
              <a:t>n is </a:t>
            </a:r>
            <a:r>
              <a:rPr lang="en-US" sz="3400" dirty="0" smtClean="0"/>
              <a:t> </a:t>
            </a:r>
            <a:r>
              <a:rPr lang="en-US" sz="3400" i="1" dirty="0" smtClean="0"/>
              <a:t> n/</a:t>
            </a:r>
            <a:r>
              <a:rPr lang="en-US" sz="3400" dirty="0" smtClean="0"/>
              <a:t>N. (N=total population, </a:t>
            </a:r>
            <a:r>
              <a:rPr lang="en-US" sz="3400" i="1" dirty="0" smtClean="0"/>
              <a:t>n</a:t>
            </a:r>
            <a:r>
              <a:rPr lang="en-US" sz="3400" dirty="0" smtClean="0"/>
              <a:t> =is sample size</a:t>
            </a:r>
            <a:r>
              <a:rPr lang="en-US" sz="3400" dirty="0" smtClean="0"/>
              <a:t>)</a:t>
            </a:r>
          </a:p>
          <a:p>
            <a:r>
              <a:rPr lang="en-US" sz="3400" dirty="0" smtClean="0"/>
              <a:t>At  </a:t>
            </a:r>
            <a:r>
              <a:rPr lang="en-US" sz="3400" dirty="0" err="1" smtClean="0"/>
              <a:t>r</a:t>
            </a:r>
            <a:r>
              <a:rPr lang="en-US" sz="3400" baseline="30000" dirty="0" err="1" smtClean="0"/>
              <a:t>th</a:t>
            </a:r>
            <a:r>
              <a:rPr lang="en-US" sz="3400" baseline="30000" dirty="0" smtClean="0"/>
              <a:t> </a:t>
            </a:r>
            <a:r>
              <a:rPr lang="en-US" sz="3400" dirty="0" smtClean="0"/>
              <a:t>draw = 1/N</a:t>
            </a:r>
            <a:endParaRPr lang="en-US" sz="3400" baseline="30000"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Methods of selection of a simple random sampling</a:t>
            </a:r>
            <a:r>
              <a:rPr lang="en-US" u="sng" dirty="0" smtClean="0"/>
              <a:t>:</a:t>
            </a:r>
            <a:endParaRPr lang="en-US" dirty="0"/>
          </a:p>
        </p:txBody>
      </p:sp>
      <p:sp>
        <p:nvSpPr>
          <p:cNvPr id="3" name="Content Placeholder 2"/>
          <p:cNvSpPr>
            <a:spLocks noGrp="1"/>
          </p:cNvSpPr>
          <p:nvPr>
            <p:ph idx="1"/>
          </p:nvPr>
        </p:nvSpPr>
        <p:spPr/>
        <p:txBody>
          <a:bodyPr/>
          <a:lstStyle/>
          <a:p>
            <a:pPr lvl="0"/>
            <a:r>
              <a:rPr lang="en-US" b="1" dirty="0" smtClean="0"/>
              <a:t>Lottery Method </a:t>
            </a:r>
            <a:endParaRPr lang="en-US" dirty="0" smtClean="0"/>
          </a:p>
          <a:p>
            <a:pPr lvl="0"/>
            <a:r>
              <a:rPr lang="en-US" b="1" dirty="0" smtClean="0"/>
              <a:t>Random  number procedures</a:t>
            </a:r>
            <a:endParaRPr lang="en-US" dirty="0" smtClean="0"/>
          </a:p>
          <a:p>
            <a:pPr lvl="1"/>
            <a:r>
              <a:rPr lang="en-US" dirty="0" smtClean="0"/>
              <a:t>By computer (Demo)</a:t>
            </a:r>
          </a:p>
          <a:p>
            <a:pPr lvl="1"/>
            <a:r>
              <a:rPr lang="en-US" dirty="0" smtClean="0"/>
              <a:t>By random number table (Demo</a:t>
            </a:r>
            <a:r>
              <a:rPr lang="en-US" dirty="0" smtClean="0"/>
              <a:t>)</a:t>
            </a:r>
            <a:endParaRPr 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Lottery method</a:t>
            </a:r>
            <a:endParaRPr lang="en-US" dirty="0"/>
          </a:p>
        </p:txBody>
      </p:sp>
      <p:sp>
        <p:nvSpPr>
          <p:cNvPr id="4" name="Content Placeholder 3"/>
          <p:cNvSpPr>
            <a:spLocks noGrp="1"/>
          </p:cNvSpPr>
          <p:nvPr>
            <p:ph idx="1"/>
          </p:nvPr>
        </p:nvSpPr>
        <p:spPr/>
        <p:txBody>
          <a:bodyPr>
            <a:normAutofit lnSpcReduction="10000"/>
          </a:bodyPr>
          <a:lstStyle/>
          <a:p>
            <a:r>
              <a:rPr lang="en-US" dirty="0" smtClean="0"/>
              <a:t>Ex. Suppose 20 patients from 100 is to be selected by lottery method, then-</a:t>
            </a:r>
          </a:p>
          <a:p>
            <a:r>
              <a:rPr lang="en-US" dirty="0" smtClean="0"/>
              <a:t>All the  100 patients can be given serial number 1 to 100.</a:t>
            </a:r>
          </a:p>
          <a:p>
            <a:r>
              <a:rPr lang="en-US" dirty="0" smtClean="0"/>
              <a:t>100 pieces of paper with equal size will be marked with 1 t0 100 no they are then folded and shuffled.</a:t>
            </a:r>
          </a:p>
          <a:p>
            <a:r>
              <a:rPr lang="en-US" dirty="0" smtClean="0"/>
              <a:t>Draw out 1 &amp; note the no. </a:t>
            </a:r>
          </a:p>
          <a:p>
            <a:r>
              <a:rPr lang="en-US" dirty="0" smtClean="0"/>
              <a:t>Replace the piece of paper drawn. Again repeat the process. Reject if same no is selected. Repeat till 20 samples are drawn. Now decode those numbers to select proper subject from our population 100.</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Random  number procedures</a:t>
            </a:r>
            <a:endParaRPr lang="en-US" dirty="0"/>
          </a:p>
        </p:txBody>
      </p:sp>
      <p:sp>
        <p:nvSpPr>
          <p:cNvPr id="3" name="Content Placeholder 2"/>
          <p:cNvSpPr>
            <a:spLocks noGrp="1"/>
          </p:cNvSpPr>
          <p:nvPr>
            <p:ph idx="1"/>
          </p:nvPr>
        </p:nvSpPr>
        <p:spPr/>
        <p:txBody>
          <a:bodyPr/>
          <a:lstStyle/>
          <a:p>
            <a:pPr lvl="0"/>
            <a:r>
              <a:rPr lang="en-US" dirty="0" smtClean="0"/>
              <a:t>By computer (Demo)</a:t>
            </a:r>
          </a:p>
          <a:p>
            <a:pPr lvl="0"/>
            <a:r>
              <a:rPr lang="en-US" dirty="0" smtClean="0"/>
              <a:t>By random number table (Demo)</a:t>
            </a:r>
          </a:p>
          <a:p>
            <a:pPr>
              <a:buNone/>
            </a:pPr>
            <a:r>
              <a:rPr lang="en-US" dirty="0" smtClean="0"/>
              <a:t>Example:- nine blocks in a certain administrative zone contain 793, 170, 970, 657, 1721, 864, 383 and 826 households respectively. If we want to select 6 households using a method of SRS Without Replacement.</a:t>
            </a:r>
          </a:p>
          <a:p>
            <a:pPr>
              <a:buNone/>
            </a:pPr>
            <a:r>
              <a:rPr lang="en-US" dirty="0" smtClean="0">
                <a:hlinkClick r:id="rId3" action="ppaction://hlinkfile"/>
              </a:rPr>
              <a:t>Answer</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Advantage and disadvantage of SRS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b="1" dirty="0" smtClean="0"/>
              <a:t>Advantages </a:t>
            </a:r>
            <a:r>
              <a:rPr lang="en-US" dirty="0" smtClean="0"/>
              <a:t>of Simple random sampling</a:t>
            </a:r>
          </a:p>
          <a:p>
            <a:pPr lvl="0"/>
            <a:r>
              <a:rPr lang="en-US" dirty="0" smtClean="0"/>
              <a:t>It is simple technique</a:t>
            </a:r>
          </a:p>
          <a:p>
            <a:pPr lvl="0"/>
            <a:r>
              <a:rPr lang="en-US" dirty="0" smtClean="0"/>
              <a:t>Gives equal chances of selection for every individual from population.</a:t>
            </a:r>
          </a:p>
          <a:p>
            <a:pPr>
              <a:buNone/>
            </a:pPr>
            <a:endParaRPr lang="en-US" dirty="0" smtClean="0"/>
          </a:p>
          <a:p>
            <a:pPr>
              <a:buNone/>
            </a:pPr>
            <a:r>
              <a:rPr lang="en-US" b="1" dirty="0" smtClean="0"/>
              <a:t>Disadvantages</a:t>
            </a:r>
            <a:r>
              <a:rPr lang="en-US" dirty="0" smtClean="0"/>
              <a:t> </a:t>
            </a:r>
            <a:r>
              <a:rPr lang="en-US" dirty="0" smtClean="0"/>
              <a:t>of  Simple random sampling</a:t>
            </a:r>
          </a:p>
          <a:p>
            <a:pPr lvl="0"/>
            <a:r>
              <a:rPr lang="en-US" dirty="0" smtClean="0"/>
              <a:t>If study is repeated, same samples couldn’t be identified</a:t>
            </a:r>
          </a:p>
          <a:p>
            <a:pPr lvl="0"/>
            <a:r>
              <a:rPr lang="en-US" dirty="0" smtClean="0"/>
              <a:t>If population is heterogeneous, then SRS is not good technique to draw samples.</a:t>
            </a:r>
          </a:p>
          <a:p>
            <a:r>
              <a:rPr lang="en-US" dirty="0" smtClean="0"/>
              <a:t>If population is divided in different strata, then SRS may leave representatives from some strata.</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Stratified Random Sample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txBox="1">
            <a:spLocks/>
          </p:cNvSpPr>
          <p:nvPr/>
        </p:nvSpPr>
        <p:spPr>
          <a:xfrm>
            <a:off x="457200" y="1600200"/>
            <a:ext cx="7467600" cy="4873752"/>
          </a:xfrm>
          <a:prstGeom prst="rect">
            <a:avLst/>
          </a:prstGeom>
        </p:spPr>
        <p:txBody>
          <a:bodyPr/>
          <a:lstStyle/>
          <a:p>
            <a:endParaRPr lang="en-US" sz="2800" dirty="0"/>
          </a:p>
        </p:txBody>
      </p:sp>
      <p:sp>
        <p:nvSpPr>
          <p:cNvPr id="5" name="Content Placeholder 4"/>
          <p:cNvSpPr>
            <a:spLocks noGrp="1"/>
          </p:cNvSpPr>
          <p:nvPr>
            <p:ph idx="1"/>
          </p:nvPr>
        </p:nvSpPr>
        <p:spPr/>
        <p:txBody>
          <a:bodyPr>
            <a:normAutofit fontScale="92500" lnSpcReduction="20000"/>
          </a:bodyPr>
          <a:lstStyle/>
          <a:p>
            <a:r>
              <a:rPr lang="en-US" dirty="0" smtClean="0"/>
              <a:t>Also sometimes called proportional or quota random sampling.</a:t>
            </a:r>
          </a:p>
          <a:p>
            <a:endParaRPr lang="en-US" dirty="0" smtClean="0"/>
          </a:p>
          <a:p>
            <a:r>
              <a:rPr lang="en-US" dirty="0" smtClean="0"/>
              <a:t>Stratification means division into groups.</a:t>
            </a:r>
          </a:p>
          <a:p>
            <a:endParaRPr lang="en-US" dirty="0" smtClean="0"/>
          </a:p>
          <a:p>
            <a:r>
              <a:rPr lang="en-US" dirty="0" smtClean="0"/>
              <a:t>In this method divide the population into non-overlapping groups (i.e., </a:t>
            </a:r>
            <a:r>
              <a:rPr lang="en-US" i="1" dirty="0" smtClean="0"/>
              <a:t>strata</a:t>
            </a:r>
            <a:r>
              <a:rPr lang="en-US" dirty="0" smtClean="0"/>
              <a:t>) N</a:t>
            </a:r>
            <a:r>
              <a:rPr lang="en-US" baseline="-25000" dirty="0" smtClean="0"/>
              <a:t>1</a:t>
            </a:r>
            <a:r>
              <a:rPr lang="en-US" dirty="0" smtClean="0"/>
              <a:t>, N</a:t>
            </a:r>
            <a:r>
              <a:rPr lang="en-US" baseline="-25000" dirty="0" smtClean="0"/>
              <a:t>2</a:t>
            </a:r>
            <a:r>
              <a:rPr lang="en-US" dirty="0" smtClean="0"/>
              <a:t>, N</a:t>
            </a:r>
            <a:r>
              <a:rPr lang="en-US" baseline="-25000" dirty="0" smtClean="0"/>
              <a:t>3</a:t>
            </a:r>
            <a:r>
              <a:rPr lang="en-US" dirty="0" smtClean="0"/>
              <a:t>, ... N</a:t>
            </a:r>
            <a:r>
              <a:rPr lang="en-US" baseline="-25000" dirty="0" smtClean="0"/>
              <a:t>i</a:t>
            </a:r>
            <a:r>
              <a:rPr lang="en-US" dirty="0" smtClean="0"/>
              <a:t>, such that N</a:t>
            </a:r>
            <a:r>
              <a:rPr lang="en-US" baseline="-25000" dirty="0" smtClean="0"/>
              <a:t>1</a:t>
            </a:r>
            <a:r>
              <a:rPr lang="en-US" dirty="0" smtClean="0"/>
              <a:t> + N</a:t>
            </a:r>
            <a:r>
              <a:rPr lang="en-US" baseline="-25000" dirty="0" smtClean="0"/>
              <a:t>2</a:t>
            </a:r>
            <a:r>
              <a:rPr lang="en-US" dirty="0" smtClean="0"/>
              <a:t> + N</a:t>
            </a:r>
            <a:r>
              <a:rPr lang="en-US" baseline="-25000" dirty="0" smtClean="0"/>
              <a:t>3</a:t>
            </a:r>
            <a:r>
              <a:rPr lang="en-US" dirty="0" smtClean="0"/>
              <a:t> + ... + N</a:t>
            </a:r>
            <a:r>
              <a:rPr lang="en-US" baseline="-25000" dirty="0" smtClean="0"/>
              <a:t>i</a:t>
            </a:r>
            <a:r>
              <a:rPr lang="en-US" dirty="0" smtClean="0"/>
              <a:t> = N. Then do a simple random sample of in each strata.</a:t>
            </a:r>
          </a:p>
          <a:p>
            <a:endParaRPr lang="en-US" dirty="0" smtClean="0"/>
          </a:p>
          <a:p>
            <a:r>
              <a:rPr lang="en-US" dirty="0" smtClean="0"/>
              <a:t>Combined together to form the required sample from the population.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Stratified Random Sample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txBox="1">
            <a:spLocks/>
          </p:cNvSpPr>
          <p:nvPr/>
        </p:nvSpPr>
        <p:spPr>
          <a:xfrm>
            <a:off x="457200" y="1600200"/>
            <a:ext cx="7467600" cy="4873752"/>
          </a:xfrm>
          <a:prstGeom prst="rect">
            <a:avLst/>
          </a:prstGeom>
        </p:spPr>
        <p:txBody>
          <a:bodyPr/>
          <a:lstStyle/>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Separate your population into groups or “strata”</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Do either a simple random sample or systematic random sample from there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685800" y="830263"/>
            <a:ext cx="7772400" cy="701675"/>
          </a:xfrm>
          <a:prstGeom prst="rect">
            <a:avLst/>
          </a:prstGeom>
        </p:spPr>
        <p:txBody>
          <a:bodyPr>
            <a:normAutofit lnSpcReduction="100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Framework</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Rectangle 3"/>
          <p:cNvSpPr txBox="1">
            <a:spLocks noChangeArrowheads="1"/>
          </p:cNvSpPr>
          <p:nvPr/>
        </p:nvSpPr>
        <p:spPr>
          <a:xfrm>
            <a:off x="693738" y="1447800"/>
            <a:ext cx="7772400" cy="4425950"/>
          </a:xfrm>
          <a:prstGeom prst="rect">
            <a:avLst/>
          </a:prstGeom>
        </p:spPr>
        <p:txBody>
          <a:bodyPr/>
          <a:lstStyle/>
          <a:p>
            <a:pPr lvl="0">
              <a:buFont typeface="Arial" pitchFamily="34" charset="0"/>
              <a:buChar char="•"/>
            </a:pPr>
            <a:r>
              <a:rPr lang="en-US" sz="2400" dirty="0" smtClean="0"/>
              <a:t>Introduction</a:t>
            </a:r>
          </a:p>
          <a:p>
            <a:pPr lvl="0">
              <a:buFont typeface="Arial" pitchFamily="34" charset="0"/>
              <a:buChar char="•"/>
            </a:pPr>
            <a:r>
              <a:rPr lang="en-US" sz="2400" dirty="0" smtClean="0"/>
              <a:t>Need and advantages</a:t>
            </a:r>
          </a:p>
          <a:p>
            <a:pPr lvl="0">
              <a:buFont typeface="Arial" pitchFamily="34" charset="0"/>
              <a:buChar char="•"/>
            </a:pPr>
            <a:r>
              <a:rPr lang="en-US" sz="2400" dirty="0" smtClean="0"/>
              <a:t>Methods of sampling</a:t>
            </a:r>
          </a:p>
          <a:p>
            <a:pPr lvl="1">
              <a:buFont typeface="Arial" pitchFamily="34" charset="0"/>
              <a:buChar char="•"/>
            </a:pPr>
            <a:r>
              <a:rPr lang="en-US" sz="2400" dirty="0" smtClean="0"/>
              <a:t>Probability sampling </a:t>
            </a:r>
          </a:p>
          <a:p>
            <a:pPr lvl="2">
              <a:buFont typeface="Arial" pitchFamily="34" charset="0"/>
              <a:buChar char="•"/>
            </a:pPr>
            <a:r>
              <a:rPr lang="en-US" sz="2400" dirty="0" smtClean="0"/>
              <a:t>Simple Random Sampling – With &amp; Without Replacement</a:t>
            </a:r>
          </a:p>
          <a:p>
            <a:pPr lvl="2">
              <a:buFont typeface="Arial" pitchFamily="34" charset="0"/>
              <a:buChar char="•"/>
            </a:pPr>
            <a:r>
              <a:rPr lang="en-US" sz="2400" dirty="0" smtClean="0"/>
              <a:t>Stratified Random Sampling</a:t>
            </a:r>
          </a:p>
          <a:p>
            <a:pPr lvl="2">
              <a:buFont typeface="Arial" pitchFamily="34" charset="0"/>
              <a:buChar char="•"/>
            </a:pPr>
            <a:r>
              <a:rPr lang="en-US" sz="2400" dirty="0" smtClean="0"/>
              <a:t>Systematic Random Sampling</a:t>
            </a:r>
          </a:p>
          <a:p>
            <a:pPr lvl="2">
              <a:buFont typeface="Arial" pitchFamily="34" charset="0"/>
              <a:buChar char="•"/>
            </a:pPr>
            <a:r>
              <a:rPr lang="en-US" sz="2400" dirty="0" smtClean="0"/>
              <a:t>Cluster Sampling</a:t>
            </a:r>
          </a:p>
          <a:p>
            <a:pPr lvl="1">
              <a:buFont typeface="Arial" pitchFamily="34" charset="0"/>
              <a:buChar char="•"/>
            </a:pPr>
            <a:r>
              <a:rPr lang="en-US" sz="2400" dirty="0" smtClean="0"/>
              <a:t>Non probability sampling</a:t>
            </a:r>
          </a:p>
          <a:p>
            <a:pPr lvl="2">
              <a:buFont typeface="Arial" pitchFamily="34" charset="0"/>
              <a:buChar char="•"/>
            </a:pPr>
            <a:r>
              <a:rPr lang="en-US" sz="2400" dirty="0" smtClean="0"/>
              <a:t>Convenient sampling</a:t>
            </a:r>
          </a:p>
          <a:p>
            <a:pPr lvl="2">
              <a:buFont typeface="Arial" pitchFamily="34" charset="0"/>
              <a:buChar char="•"/>
            </a:pPr>
            <a:r>
              <a:rPr lang="en-US" sz="2400" dirty="0" smtClean="0"/>
              <a:t>Purposive </a:t>
            </a:r>
            <a:r>
              <a:rPr lang="en-US" sz="2400" dirty="0" smtClean="0"/>
              <a:t>sampling</a:t>
            </a:r>
          </a:p>
          <a:p>
            <a:pPr lvl="0">
              <a:buFont typeface="Arial" pitchFamily="34" charset="0"/>
              <a:buChar char="•"/>
            </a:pPr>
            <a:r>
              <a:rPr lang="en-US" sz="2400" dirty="0" smtClean="0"/>
              <a:t>Uses of sampling</a:t>
            </a:r>
          </a:p>
          <a:p>
            <a:pPr lvl="0">
              <a:buFont typeface="Arial" pitchFamily="34" charset="0"/>
              <a:buChar char="•"/>
            </a:pPr>
            <a:r>
              <a:rPr lang="en-US" sz="2400" dirty="0" smtClean="0"/>
              <a:t>References</a:t>
            </a: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D:\Seminar\Mine\Sampling techniques\Probability Sampling_files\sampstrt.gif"/>
          <p:cNvPicPr/>
          <p:nvPr/>
        </p:nvPicPr>
        <p:blipFill>
          <a:blip r:embed="rId3"/>
          <a:srcRect/>
          <a:stretch>
            <a:fillRect/>
          </a:stretch>
        </p:blipFill>
        <p:spPr bwMode="auto">
          <a:xfrm>
            <a:off x="381000" y="1676400"/>
            <a:ext cx="7848600" cy="4343400"/>
          </a:xfrm>
          <a:prstGeom prst="rect">
            <a:avLst/>
          </a:prstGeom>
          <a:noFill/>
          <a:ln w="9525">
            <a:noFill/>
            <a:miter lim="800000"/>
            <a:headEnd/>
            <a:tailEnd/>
          </a:ln>
        </p:spPr>
      </p:pic>
      <p:sp>
        <p:nvSpPr>
          <p:cNvPr id="10" name="Title 1"/>
          <p:cNvSpPr txBox="1">
            <a:spLocks/>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Stratified Random Sample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Systematic Random Sample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txBox="1">
            <a:spLocks/>
          </p:cNvSpPr>
          <p:nvPr/>
        </p:nvSpPr>
        <p:spPr>
          <a:xfrm>
            <a:off x="457200" y="1600200"/>
            <a:ext cx="7467600" cy="4873752"/>
          </a:xfrm>
          <a:prstGeom prst="rect">
            <a:avLst/>
          </a:prstGeom>
        </p:spPr>
        <p:txBody>
          <a:bodyPr/>
          <a:lstStyle/>
          <a:p>
            <a:r>
              <a:rPr lang="en-US" sz="3200" dirty="0" smtClean="0"/>
              <a:t>•</a:t>
            </a:r>
            <a:r>
              <a:rPr lang="en-US" sz="3200" dirty="0" smtClean="0"/>
              <a:t> Divide the population size by the sample size, to get sampling fraction</a:t>
            </a:r>
          </a:p>
          <a:p>
            <a:r>
              <a:rPr lang="en-US" sz="3200" dirty="0" smtClean="0"/>
              <a:t>• Select a random number between 1 and sampling fraction, which is the first sampling unit</a:t>
            </a:r>
          </a:p>
          <a:p>
            <a:r>
              <a:rPr lang="en-US" sz="3200" dirty="0" smtClean="0"/>
              <a:t>• Systematically select the remaining sample units, by adding sampling fraction</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Systematic Random Sample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txBox="1">
            <a:spLocks/>
          </p:cNvSpPr>
          <p:nvPr/>
        </p:nvSpPr>
        <p:spPr>
          <a:xfrm>
            <a:off x="457200" y="1600200"/>
            <a:ext cx="7467600" cy="4873752"/>
          </a:xfrm>
          <a:prstGeom prst="rect">
            <a:avLst/>
          </a:prstGeom>
        </p:spPr>
        <p:txBody>
          <a:bodyPr/>
          <a:lstStyle/>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Select a random number, which will be known as </a:t>
            </a:r>
            <a:r>
              <a:rPr kumimoji="0" lang="en-US" sz="3200" b="0" i="1" u="none" strike="noStrike" kern="1200" cap="none" spc="0" normalizeH="0" baseline="0" noProof="0" dirty="0" smtClean="0">
                <a:ln>
                  <a:noFill/>
                </a:ln>
                <a:solidFill>
                  <a:schemeClr val="tx1"/>
                </a:solidFill>
                <a:effectLst/>
                <a:uLnTx/>
                <a:uFillTx/>
                <a:latin typeface="+mn-lt"/>
                <a:ea typeface="+mn-ea"/>
                <a:cs typeface="+mn-cs"/>
              </a:rPr>
              <a:t>k</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Get a list of people, or observe a flow of people (e.g., pedestrians on a corner)</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Select every </a:t>
            </a:r>
            <a:r>
              <a:rPr kumimoji="0" lang="en-US" sz="3200" b="0" i="1" u="none" strike="noStrike" kern="1200" cap="none" spc="0" normalizeH="0" baseline="0" noProof="0" dirty="0" err="1" smtClean="0">
                <a:ln>
                  <a:noFill/>
                </a:ln>
                <a:solidFill>
                  <a:schemeClr val="tx1"/>
                </a:solidFill>
                <a:effectLst/>
                <a:uLnTx/>
                <a:uFillTx/>
                <a:latin typeface="+mn-lt"/>
                <a:ea typeface="+mn-ea"/>
                <a:cs typeface="+mn-cs"/>
              </a:rPr>
              <a:t>kth</a:t>
            </a:r>
            <a:r>
              <a:rPr kumimoji="0" lang="en-US" sz="3200" b="0" i="1"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person</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Merits </a:t>
            </a:r>
            <a:r>
              <a:rPr lang="en-US" dirty="0" smtClean="0"/>
              <a:t>of </a:t>
            </a:r>
            <a:r>
              <a:rPr lang="en-US" dirty="0" smtClean="0"/>
              <a:t>Systematic random sampling</a:t>
            </a:r>
            <a:endParaRPr lang="en-US" dirty="0"/>
          </a:p>
        </p:txBody>
      </p:sp>
      <p:sp>
        <p:nvSpPr>
          <p:cNvPr id="3" name="Content Placeholder 2"/>
          <p:cNvSpPr>
            <a:spLocks noGrp="1"/>
          </p:cNvSpPr>
          <p:nvPr>
            <p:ph idx="1"/>
          </p:nvPr>
        </p:nvSpPr>
        <p:spPr/>
        <p:txBody>
          <a:bodyPr>
            <a:normAutofit/>
          </a:bodyPr>
          <a:lstStyle/>
          <a:p>
            <a:pPr>
              <a:buNone/>
            </a:pPr>
            <a:r>
              <a:rPr lang="en-US" dirty="0" smtClean="0"/>
              <a:t>1</a:t>
            </a:r>
            <a:r>
              <a:rPr lang="en-US" dirty="0" smtClean="0"/>
              <a:t>. Procedure is simple and convenient to use.</a:t>
            </a:r>
          </a:p>
          <a:p>
            <a:pPr>
              <a:buNone/>
            </a:pPr>
            <a:r>
              <a:rPr lang="en-US" dirty="0" smtClean="0"/>
              <a:t>2. Relatively less labor and time is needed. </a:t>
            </a:r>
          </a:p>
          <a:p>
            <a:pPr>
              <a:buNone/>
            </a:pPr>
            <a:r>
              <a:rPr lang="en-US" dirty="0" smtClean="0"/>
              <a:t>3. If the population is sufficiently large and homogeneous and if numbering of subjects are available, then this method can provide good results. </a:t>
            </a:r>
          </a:p>
          <a:p>
            <a:pPr>
              <a:buNone/>
            </a:pPr>
            <a:r>
              <a:rPr lang="en-US" dirty="0" smtClean="0"/>
              <a:t>4. If start number (1</a:t>
            </a:r>
            <a:r>
              <a:rPr lang="en-US" baseline="30000" dirty="0" smtClean="0"/>
              <a:t>st</a:t>
            </a:r>
            <a:r>
              <a:rPr lang="en-US" dirty="0" smtClean="0"/>
              <a:t> sample) is known, whole samples can be determined. Thus sampling can be repeated or checked.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Demerits of Systematic random </a:t>
            </a:r>
            <a:r>
              <a:rPr lang="en-US" dirty="0" smtClean="0"/>
              <a:t>sampling</a:t>
            </a:r>
            <a:endParaRPr lang="en-US" dirty="0"/>
          </a:p>
        </p:txBody>
      </p:sp>
      <p:sp>
        <p:nvSpPr>
          <p:cNvPr id="3" name="Content Placeholder 2"/>
          <p:cNvSpPr>
            <a:spLocks noGrp="1"/>
          </p:cNvSpPr>
          <p:nvPr>
            <p:ph idx="1"/>
          </p:nvPr>
        </p:nvSpPr>
        <p:spPr/>
        <p:txBody>
          <a:bodyPr/>
          <a:lstStyle/>
          <a:p>
            <a:r>
              <a:rPr lang="en-US" dirty="0" smtClean="0"/>
              <a:t>If engulfed in any hidden cyclic trend, then this technique can be dangerous. E.g. studying no of issue of books per day. If sampling interval (k)=7, then it will induce error.</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Cluster </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Sample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txBox="1">
            <a:spLocks/>
          </p:cNvSpPr>
          <p:nvPr/>
        </p:nvSpPr>
        <p:spPr>
          <a:xfrm>
            <a:off x="457200" y="1600200"/>
            <a:ext cx="7467600" cy="4873752"/>
          </a:xfrm>
          <a:prstGeom prst="rect">
            <a:avLst/>
          </a:prstGeom>
        </p:spPr>
        <p:txBody>
          <a:bodyPr/>
          <a:lstStyle/>
          <a:p>
            <a:r>
              <a:rPr lang="en-US" sz="2800" dirty="0" smtClean="0"/>
              <a:t>•          Used in large scale </a:t>
            </a:r>
            <a:r>
              <a:rPr lang="en-US" sz="2800" dirty="0" smtClean="0"/>
              <a:t>investigations in wide geographical area.</a:t>
            </a:r>
            <a:endParaRPr lang="en-US" sz="2800" dirty="0" smtClean="0"/>
          </a:p>
          <a:p>
            <a:r>
              <a:rPr lang="en-US" sz="2800" dirty="0" smtClean="0"/>
              <a:t>•          First stage- preparation of large sized sampling units</a:t>
            </a:r>
          </a:p>
          <a:p>
            <a:r>
              <a:rPr lang="en-US" sz="2800" dirty="0" smtClean="0"/>
              <a:t>•          Randomly selecting a certain number</a:t>
            </a:r>
          </a:p>
          <a:p>
            <a:r>
              <a:rPr lang="en-US" sz="2800" dirty="0" smtClean="0"/>
              <a:t>•          Second stage- Another list prepared from them</a:t>
            </a:r>
          </a:p>
          <a:p>
            <a:r>
              <a:rPr lang="en-US" sz="2800" dirty="0" smtClean="0"/>
              <a:t>•          Sub-samples drawn by random sampling</a:t>
            </a:r>
            <a:endParaRPr kumimoji="0" lang="en-US" sz="26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a:srcRect/>
          <a:stretch>
            <a:fillRect/>
          </a:stretch>
        </p:blipFill>
        <p:spPr bwMode="auto">
          <a:xfrm>
            <a:off x="0" y="1676400"/>
            <a:ext cx="4343400" cy="5181600"/>
          </a:xfrm>
          <a:prstGeom prst="rect">
            <a:avLst/>
          </a:prstGeom>
          <a:noFill/>
          <a:ln w="9525">
            <a:noFill/>
            <a:miter lim="800000"/>
            <a:headEnd/>
            <a:tailEnd/>
          </a:ln>
        </p:spPr>
      </p:pic>
      <p:sp>
        <p:nvSpPr>
          <p:cNvPr id="3" name="Title 1"/>
          <p:cNvSpPr txBox="1">
            <a:spLocks/>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Cluster </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Sample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4" name="TextBox 3"/>
          <p:cNvSpPr txBox="1"/>
          <p:nvPr/>
        </p:nvSpPr>
        <p:spPr>
          <a:xfrm>
            <a:off x="5181600" y="2209800"/>
            <a:ext cx="3352800" cy="1569660"/>
          </a:xfrm>
          <a:prstGeom prst="rect">
            <a:avLst/>
          </a:prstGeom>
          <a:noFill/>
        </p:spPr>
        <p:txBody>
          <a:bodyPr wrap="square" rtlCol="0">
            <a:spAutoFit/>
          </a:bodyPr>
          <a:lstStyle/>
          <a:p>
            <a:r>
              <a:rPr lang="en-US" sz="3200" dirty="0" smtClean="0"/>
              <a:t>If we have to do a survey of </a:t>
            </a:r>
            <a:r>
              <a:rPr lang="en-US" sz="3200" dirty="0" smtClean="0"/>
              <a:t>town in India..</a:t>
            </a:r>
            <a:endParaRPr lang="en-US" sz="32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hlinkClick r:id="rId3" action="ppaction://hlinkfile"/>
              </a:rPr>
              <a:t>Multi-stage Cluster Sample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txBox="1">
            <a:spLocks/>
          </p:cNvSpPr>
          <p:nvPr/>
        </p:nvSpPr>
        <p:spPr>
          <a:xfrm>
            <a:off x="457200" y="1600200"/>
            <a:ext cx="7467600" cy="4873752"/>
          </a:xfrm>
          <a:prstGeom prst="rect">
            <a:avLst/>
          </a:prstGeom>
        </p:spPr>
        <p:txBody>
          <a:bodyPr/>
          <a:lstStyle/>
          <a:p>
            <a:pPr marL="514350" marR="0" lvl="0" indent="-514350" algn="l" defTabSz="914400" rtl="0" eaLnBrk="1" fontAlgn="auto" latinLnBrk="0" hangingPunct="1">
              <a:lnSpc>
                <a:spcPct val="100000"/>
              </a:lnSpc>
              <a:spcBef>
                <a:spcPct val="20000"/>
              </a:spcBef>
              <a:spcAft>
                <a:spcPts val="0"/>
              </a:spcAft>
              <a:buClrTx/>
              <a:buSzTx/>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E.g.</a:t>
            </a:r>
            <a:r>
              <a:rPr kumimoji="0" lang="en-US" sz="2600" b="0" i="0" u="none" strike="noStrike" kern="1200" cap="none" spc="0" normalizeH="0" noProof="0" dirty="0" smtClean="0">
                <a:ln>
                  <a:noFill/>
                </a:ln>
                <a:solidFill>
                  <a:schemeClr val="tx1"/>
                </a:solidFill>
                <a:effectLst/>
                <a:uLnTx/>
                <a:uFillTx/>
                <a:latin typeface="+mn-lt"/>
                <a:ea typeface="+mn-ea"/>
                <a:cs typeface="+mn-cs"/>
              </a:rPr>
              <a:t> 30×7 cluster survey…</a:t>
            </a:r>
            <a:endParaRPr kumimoji="0" lang="en-US" sz="2600" b="0" i="0" u="none"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Arrange clusters in ascending or descending</a:t>
            </a:r>
            <a:r>
              <a:rPr kumimoji="0" lang="en-US" sz="2600" b="0" i="0" u="none" strike="noStrike" kern="1200" cap="none" spc="0" normalizeH="0" noProof="0" dirty="0" smtClean="0">
                <a:ln>
                  <a:noFill/>
                </a:ln>
                <a:solidFill>
                  <a:schemeClr val="tx1"/>
                </a:solidFill>
                <a:effectLst/>
                <a:uLnTx/>
                <a:uFillTx/>
                <a:latin typeface="+mn-lt"/>
                <a:ea typeface="+mn-ea"/>
                <a:cs typeface="+mn-cs"/>
              </a:rPr>
              <a:t> order of population or according to alphabetical order. Calculate cumulative frequency.</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lang="en-US" sz="2600" baseline="0" dirty="0" smtClean="0"/>
              <a:t>Identify</a:t>
            </a:r>
            <a:r>
              <a:rPr lang="en-US" sz="2600" dirty="0" smtClean="0"/>
              <a:t> sampling interval. Population/30.</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lang="en-US" sz="2600" dirty="0" smtClean="0"/>
              <a:t>Identify random number. Say K.</a:t>
            </a:r>
          </a:p>
          <a:p>
            <a:pPr marL="514350" marR="0" lvl="0" indent="-514350" defTabSz="914400" rtl="0" eaLnBrk="1" fontAlgn="auto" latinLnBrk="0" hangingPunct="1">
              <a:lnSpc>
                <a:spcPct val="100000"/>
              </a:lnSpc>
              <a:spcBef>
                <a:spcPct val="20000"/>
              </a:spcBef>
              <a:spcAft>
                <a:spcPts val="0"/>
              </a:spcAft>
              <a:buClrTx/>
              <a:buSzTx/>
              <a:buFont typeface="+mj-lt"/>
              <a:buAutoNum type="arabicPeriod"/>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So</a:t>
            </a:r>
            <a:r>
              <a:rPr kumimoji="0" lang="en-US" sz="2600" b="0" i="0" u="none" strike="noStrike" kern="1200" cap="none" spc="0" normalizeH="0" noProof="0" dirty="0" smtClean="0">
                <a:ln>
                  <a:noFill/>
                </a:ln>
                <a:solidFill>
                  <a:schemeClr val="tx1"/>
                </a:solidFill>
                <a:effectLst/>
                <a:uLnTx/>
                <a:uFillTx/>
                <a:latin typeface="+mn-lt"/>
                <a:ea typeface="+mn-ea"/>
                <a:cs typeface="+mn-cs"/>
              </a:rPr>
              <a:t> 1</a:t>
            </a:r>
            <a:r>
              <a:rPr kumimoji="0" lang="en-US" sz="2600" b="0" i="0" u="none" strike="noStrike" kern="1200" cap="none" spc="0" normalizeH="0" baseline="30000" noProof="0" dirty="0" smtClean="0">
                <a:ln>
                  <a:noFill/>
                </a:ln>
                <a:solidFill>
                  <a:schemeClr val="tx1"/>
                </a:solidFill>
                <a:effectLst/>
                <a:uLnTx/>
                <a:uFillTx/>
                <a:latin typeface="+mn-lt"/>
                <a:ea typeface="+mn-ea"/>
                <a:cs typeface="+mn-cs"/>
              </a:rPr>
              <a:t>st</a:t>
            </a:r>
            <a:r>
              <a:rPr kumimoji="0" lang="en-US" sz="2600" b="0" i="0" u="none" strike="noStrike" kern="1200" cap="none" spc="0" normalizeH="0" noProof="0" dirty="0" smtClean="0">
                <a:ln>
                  <a:noFill/>
                </a:ln>
                <a:solidFill>
                  <a:schemeClr val="tx1"/>
                </a:solidFill>
                <a:effectLst/>
                <a:uLnTx/>
                <a:uFillTx/>
                <a:latin typeface="+mn-lt"/>
                <a:ea typeface="+mn-ea"/>
                <a:cs typeface="+mn-cs"/>
              </a:rPr>
              <a:t> cluster will fall in </a:t>
            </a:r>
            <a:r>
              <a:rPr kumimoji="0" lang="en-US" sz="2600" b="0" i="0" u="none" strike="noStrike" kern="1200" cap="none" spc="0" normalizeH="0" noProof="0" dirty="0" err="1" smtClean="0">
                <a:ln>
                  <a:noFill/>
                </a:ln>
                <a:solidFill>
                  <a:schemeClr val="tx1"/>
                </a:solidFill>
                <a:effectLst/>
                <a:uLnTx/>
                <a:uFillTx/>
                <a:latin typeface="+mn-lt"/>
                <a:ea typeface="+mn-ea"/>
                <a:cs typeface="+mn-cs"/>
              </a:rPr>
              <a:t>Kth</a:t>
            </a:r>
            <a:r>
              <a:rPr lang="en-US" sz="2600" dirty="0" smtClean="0"/>
              <a:t> population n later cluster will be calculated by K+1SI, K+2SI,….etc. </a:t>
            </a:r>
            <a:r>
              <a:rPr lang="en-US" sz="2600" dirty="0" err="1" smtClean="0"/>
              <a:t>th</a:t>
            </a:r>
            <a:r>
              <a:rPr lang="en-US" sz="2600" dirty="0" smtClean="0"/>
              <a:t> cumulative population.</a:t>
            </a:r>
            <a:endParaRPr kumimoji="0" lang="en-US" sz="2600" b="0" i="0" u="none"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Randomly sample people within those clusters.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Multi- Stage Sampling</a:t>
            </a:r>
            <a:endParaRPr lang="en-US" dirty="0"/>
          </a:p>
        </p:txBody>
      </p:sp>
      <p:sp>
        <p:nvSpPr>
          <p:cNvPr id="3" name="Content Placeholder 2"/>
          <p:cNvSpPr>
            <a:spLocks noGrp="1"/>
          </p:cNvSpPr>
          <p:nvPr>
            <p:ph idx="1"/>
          </p:nvPr>
        </p:nvSpPr>
        <p:spPr>
          <a:xfrm>
            <a:off x="457200" y="1600201"/>
            <a:ext cx="8229600" cy="3429000"/>
          </a:xfrm>
        </p:spPr>
        <p:txBody>
          <a:bodyPr>
            <a:normAutofit lnSpcReduction="10000"/>
          </a:bodyPr>
          <a:lstStyle/>
          <a:p>
            <a:r>
              <a:rPr lang="en-US" dirty="0" smtClean="0"/>
              <a:t>When sampling procedure is carried out in several </a:t>
            </a:r>
            <a:r>
              <a:rPr lang="en-US" dirty="0" smtClean="0"/>
              <a:t>stages</a:t>
            </a:r>
          </a:p>
          <a:p>
            <a:r>
              <a:rPr lang="en-US" dirty="0" smtClean="0"/>
              <a:t>This procedure is used in large scale country wise or region wise surveys.  </a:t>
            </a:r>
          </a:p>
          <a:p>
            <a:pPr lvl="1">
              <a:buNone/>
            </a:pPr>
            <a:r>
              <a:rPr lang="en-US" dirty="0" smtClean="0"/>
              <a:t>•     First stage- preparation of large sized sampling units</a:t>
            </a:r>
          </a:p>
          <a:p>
            <a:pPr lvl="1">
              <a:buNone/>
            </a:pPr>
            <a:r>
              <a:rPr lang="en-US" dirty="0" smtClean="0"/>
              <a:t>•     Randomly selecting a certain number</a:t>
            </a:r>
          </a:p>
          <a:p>
            <a:pPr lvl="1">
              <a:buNone/>
            </a:pPr>
            <a:r>
              <a:rPr lang="en-US" dirty="0" smtClean="0"/>
              <a:t>•     Second stage- Another list prepared from them</a:t>
            </a:r>
          </a:p>
          <a:p>
            <a:pPr lvl="1">
              <a:buNone/>
            </a:pPr>
            <a:r>
              <a:rPr lang="en-US" dirty="0" smtClean="0"/>
              <a:t>•     Sub-samples drawn by random sampling and so on….</a:t>
            </a:r>
          </a:p>
          <a:p>
            <a:endParaRPr lang="en-US" dirty="0"/>
          </a:p>
        </p:txBody>
      </p:sp>
      <p:graphicFrame>
        <p:nvGraphicFramePr>
          <p:cNvPr id="4" name="Table 3"/>
          <p:cNvGraphicFramePr>
            <a:graphicFrameLocks noGrp="1"/>
          </p:cNvGraphicFramePr>
          <p:nvPr/>
        </p:nvGraphicFramePr>
        <p:xfrm>
          <a:off x="-1" y="5181600"/>
          <a:ext cx="9144003" cy="1488313"/>
        </p:xfrm>
        <a:graphic>
          <a:graphicData uri="http://schemas.openxmlformats.org/drawingml/2006/table">
            <a:tbl>
              <a:tblPr/>
              <a:tblGrid>
                <a:gridCol w="1305584"/>
                <a:gridCol w="1305584"/>
                <a:gridCol w="1306567"/>
                <a:gridCol w="1306567"/>
                <a:gridCol w="1306567"/>
                <a:gridCol w="1306567"/>
                <a:gridCol w="1306567"/>
              </a:tblGrid>
              <a:tr h="342900">
                <a:tc>
                  <a:txBody>
                    <a:bodyPr/>
                    <a:lstStyle/>
                    <a:p>
                      <a:pPr marL="0" marR="0">
                        <a:lnSpc>
                          <a:spcPct val="115000"/>
                        </a:lnSpc>
                        <a:spcBef>
                          <a:spcPts val="0"/>
                        </a:spcBef>
                        <a:spcAft>
                          <a:spcPts val="0"/>
                        </a:spcAft>
                      </a:pPr>
                      <a:r>
                        <a:rPr lang="en-US" sz="2800" dirty="0">
                          <a:latin typeface="Times New Roman"/>
                          <a:ea typeface="Times New Roman"/>
                          <a:cs typeface="Times New Roman"/>
                        </a:rPr>
                        <a:t>Stages</a:t>
                      </a:r>
                      <a:endParaRPr lang="en-US" sz="24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a:latin typeface="Times New Roman"/>
                          <a:ea typeface="Times New Roman"/>
                          <a:cs typeface="Times New Roman"/>
                        </a:rPr>
                        <a:t>1</a:t>
                      </a:r>
                      <a:endParaRPr lang="en-US" sz="24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a:latin typeface="Times New Roman"/>
                          <a:ea typeface="Times New Roman"/>
                          <a:cs typeface="Times New Roman"/>
                        </a:rPr>
                        <a:t>2</a:t>
                      </a:r>
                      <a:endParaRPr lang="en-US" sz="24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a:latin typeface="Times New Roman"/>
                          <a:ea typeface="Times New Roman"/>
                          <a:cs typeface="Times New Roman"/>
                        </a:rPr>
                        <a:t>3</a:t>
                      </a:r>
                      <a:endParaRPr lang="en-US" sz="24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a:latin typeface="Times New Roman"/>
                          <a:ea typeface="Times New Roman"/>
                          <a:cs typeface="Times New Roman"/>
                        </a:rPr>
                        <a:t>4</a:t>
                      </a:r>
                      <a:endParaRPr lang="en-US" sz="24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dirty="0">
                          <a:latin typeface="Times New Roman"/>
                          <a:ea typeface="Times New Roman"/>
                          <a:cs typeface="Times New Roman"/>
                        </a:rPr>
                        <a:t>5</a:t>
                      </a:r>
                      <a:endParaRPr lang="en-US" sz="24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a:latin typeface="Times New Roman"/>
                          <a:ea typeface="Times New Roman"/>
                          <a:cs typeface="Times New Roman"/>
                        </a:rPr>
                        <a:t>6</a:t>
                      </a:r>
                      <a:endParaRPr lang="en-US" sz="24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8700">
                <a:tc>
                  <a:txBody>
                    <a:bodyPr/>
                    <a:lstStyle/>
                    <a:p>
                      <a:pPr marL="0" marR="0">
                        <a:lnSpc>
                          <a:spcPct val="115000"/>
                        </a:lnSpc>
                        <a:spcBef>
                          <a:spcPts val="0"/>
                        </a:spcBef>
                        <a:spcAft>
                          <a:spcPts val="0"/>
                        </a:spcAft>
                      </a:pP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a:latin typeface="Times New Roman"/>
                          <a:ea typeface="Times New Roman"/>
                          <a:cs typeface="Times New Roman"/>
                        </a:rPr>
                        <a:t>Country</a:t>
                      </a:r>
                      <a:endParaRPr lang="en-US" sz="24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dirty="0">
                          <a:latin typeface="Times New Roman"/>
                          <a:ea typeface="Times New Roman"/>
                          <a:cs typeface="Times New Roman"/>
                        </a:rPr>
                        <a:t>State</a:t>
                      </a:r>
                      <a:endParaRPr lang="en-US" sz="24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dirty="0">
                          <a:latin typeface="Times New Roman"/>
                          <a:ea typeface="Times New Roman"/>
                          <a:cs typeface="Times New Roman"/>
                        </a:rPr>
                        <a:t>District</a:t>
                      </a:r>
                      <a:endParaRPr lang="en-US" sz="24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a:latin typeface="Times New Roman"/>
                          <a:ea typeface="Times New Roman"/>
                          <a:cs typeface="Times New Roman"/>
                        </a:rPr>
                        <a:t>Taluka</a:t>
                      </a:r>
                      <a:endParaRPr lang="en-US" sz="24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a:latin typeface="Times New Roman"/>
                          <a:ea typeface="Times New Roman"/>
                          <a:cs typeface="Times New Roman"/>
                        </a:rPr>
                        <a:t>villages</a:t>
                      </a:r>
                      <a:endParaRPr lang="en-US" sz="24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dirty="0" smtClean="0">
                          <a:latin typeface="Times New Roman"/>
                          <a:ea typeface="Times New Roman"/>
                          <a:cs typeface="Times New Roman"/>
                        </a:rPr>
                        <a:t>individuals</a:t>
                      </a:r>
                      <a:endParaRPr lang="en-US" sz="24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Multi –Phase Sampling</a:t>
            </a:r>
            <a:endParaRPr lang="en-US" dirty="0"/>
          </a:p>
        </p:txBody>
      </p:sp>
      <p:sp>
        <p:nvSpPr>
          <p:cNvPr id="3" name="Content Placeholder 2"/>
          <p:cNvSpPr>
            <a:spLocks noGrp="1"/>
          </p:cNvSpPr>
          <p:nvPr>
            <p:ph idx="1"/>
          </p:nvPr>
        </p:nvSpPr>
        <p:spPr/>
        <p:txBody>
          <a:bodyPr/>
          <a:lstStyle/>
          <a:p>
            <a:r>
              <a:rPr lang="en-US" dirty="0" smtClean="0"/>
              <a:t>Used to obtain supplementary information</a:t>
            </a:r>
          </a:p>
          <a:p>
            <a:r>
              <a:rPr lang="en-US" dirty="0" smtClean="0"/>
              <a:t>        Certain items of information collected from all units of sample</a:t>
            </a:r>
          </a:p>
          <a:p>
            <a:r>
              <a:rPr lang="en-US" dirty="0" smtClean="0"/>
              <a:t>        Other items collected from only some of sampling </a:t>
            </a:r>
            <a:r>
              <a:rPr lang="en-US" dirty="0" smtClean="0"/>
              <a:t>units</a:t>
            </a:r>
          </a:p>
          <a:p>
            <a:r>
              <a:rPr lang="en-US" dirty="0" smtClean="0"/>
              <a:t>Ex. In health examination survey among school children</a:t>
            </a:r>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txBox="1">
            <a:spLocks noChangeArrowheads="1"/>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A famous sampling mistake</a:t>
            </a:r>
            <a:endParaRPr kumimoji="0" lang="en-US" sz="4400" b="0" i="0" u="none" strike="noStrike" kern="1200" cap="none" spc="0" normalizeH="0" baseline="0" noProof="0">
              <a:ln>
                <a:noFill/>
              </a:ln>
              <a:solidFill>
                <a:schemeClr val="tx1"/>
              </a:solidFill>
              <a:effectLst/>
              <a:uLnTx/>
              <a:uFillTx/>
              <a:latin typeface="+mj-lt"/>
              <a:ea typeface="+mj-ea"/>
              <a:cs typeface="+mj-cs"/>
            </a:endParaRPr>
          </a:p>
        </p:txBody>
      </p:sp>
      <p:pic>
        <p:nvPicPr>
          <p:cNvPr id="10" name="Picture 5" descr="dewey_defeats_truman1"/>
          <p:cNvPicPr>
            <a:picLocks noChangeAspect="1" noChangeArrowheads="1"/>
          </p:cNvPicPr>
          <p:nvPr/>
        </p:nvPicPr>
        <p:blipFill>
          <a:blip r:embed="rId3"/>
          <a:srcRect/>
          <a:stretch>
            <a:fillRect/>
          </a:stretch>
        </p:blipFill>
        <p:spPr bwMode="auto">
          <a:xfrm>
            <a:off x="1531938" y="1600200"/>
            <a:ext cx="6078537" cy="4460875"/>
          </a:xfrm>
          <a:prstGeom prst="rect">
            <a:avLst/>
          </a:prstGeom>
          <a:noFill/>
        </p:spPr>
      </p:pic>
      <p:sp>
        <p:nvSpPr>
          <p:cNvPr id="11" name="AutoShape 6"/>
          <p:cNvSpPr>
            <a:spLocks noChangeArrowheads="1"/>
          </p:cNvSpPr>
          <p:nvPr/>
        </p:nvSpPr>
        <p:spPr bwMode="auto">
          <a:xfrm>
            <a:off x="228600" y="1600200"/>
            <a:ext cx="2133600" cy="838200"/>
          </a:xfrm>
          <a:prstGeom prst="wedgeRectCallout">
            <a:avLst>
              <a:gd name="adj1" fmla="val 44566"/>
              <a:gd name="adj2" fmla="val 117326"/>
            </a:avLst>
          </a:prstGeom>
          <a:solidFill>
            <a:srgbClr val="E6E6E6"/>
          </a:solidFill>
          <a:ln w="9525">
            <a:solidFill>
              <a:schemeClr val="tx1"/>
            </a:solidFill>
            <a:miter lim="800000"/>
            <a:headEnd/>
            <a:tailEnd/>
          </a:ln>
          <a:effectLst>
            <a:outerShdw blurRad="63500" dist="38099" dir="2700000" algn="ctr" rotWithShape="0">
              <a:schemeClr val="bg2">
                <a:alpha val="74998"/>
              </a:schemeClr>
            </a:outerShdw>
          </a:effectLst>
        </p:spPr>
        <p:txBody>
          <a:bodyPr anchor="ctr">
            <a:prstTxWarp prst="textNoShape">
              <a:avLst/>
            </a:prstTxWarp>
          </a:bodyPr>
          <a:lstStyle/>
          <a:p>
            <a:pPr algn="ctr"/>
            <a:r>
              <a:rPr lang="en-US" b="1" dirty="0" smtClean="0"/>
              <a:t>That’s Truman</a:t>
            </a:r>
            <a:endParaRPr lang="en-US" b="1" dirty="0"/>
          </a:p>
        </p:txBody>
      </p:sp>
      <p:sp>
        <p:nvSpPr>
          <p:cNvPr id="12" name="AutoShape 6"/>
          <p:cNvSpPr>
            <a:spLocks noChangeArrowheads="1"/>
          </p:cNvSpPr>
          <p:nvPr/>
        </p:nvSpPr>
        <p:spPr bwMode="auto">
          <a:xfrm>
            <a:off x="5334000" y="4114800"/>
            <a:ext cx="2895600" cy="1676400"/>
          </a:xfrm>
          <a:prstGeom prst="wedgeRectCallout">
            <a:avLst>
              <a:gd name="adj1" fmla="val -65005"/>
              <a:gd name="adj2" fmla="val -157831"/>
            </a:avLst>
          </a:prstGeom>
          <a:solidFill>
            <a:srgbClr val="E6E6E6"/>
          </a:solidFill>
          <a:ln w="9525">
            <a:solidFill>
              <a:schemeClr val="tx1"/>
            </a:solidFill>
            <a:miter lim="800000"/>
            <a:headEnd/>
            <a:tailEnd/>
          </a:ln>
          <a:effectLst>
            <a:outerShdw blurRad="63500" dist="38099" dir="2700000" algn="ctr" rotWithShape="0">
              <a:schemeClr val="bg2">
                <a:alpha val="74998"/>
              </a:schemeClr>
            </a:outerShdw>
          </a:effectLst>
        </p:spPr>
        <p:txBody>
          <a:bodyPr wrap="square" anchor="ctr">
            <a:prstTxWarp prst="textNoShape">
              <a:avLst/>
            </a:prstTxWarp>
            <a:noAutofit/>
          </a:bodyPr>
          <a:lstStyle/>
          <a:p>
            <a:pPr algn="ctr"/>
            <a:r>
              <a:rPr lang="en-US" b="1" dirty="0" smtClean="0"/>
              <a:t>They only asked rich, white people with telephones who’d they vote for. Sadly, they published their mistake</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ox(in)">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u="sng" dirty="0" smtClean="0"/>
              <a:t>Non probability sampling</a:t>
            </a:r>
            <a:endParaRPr lang="en-US" dirty="0"/>
          </a:p>
        </p:txBody>
      </p:sp>
      <p:sp>
        <p:nvSpPr>
          <p:cNvPr id="3" name="Content Placeholder 2"/>
          <p:cNvSpPr>
            <a:spLocks noGrp="1"/>
          </p:cNvSpPr>
          <p:nvPr>
            <p:ph idx="1"/>
          </p:nvPr>
        </p:nvSpPr>
        <p:spPr/>
        <p:txBody>
          <a:bodyPr>
            <a:normAutofit lnSpcReduction="10000"/>
          </a:bodyPr>
          <a:lstStyle/>
          <a:p>
            <a:r>
              <a:rPr lang="en-US" dirty="0" smtClean="0"/>
              <a:t>the techniques which do not provide any basis for estimating the probability of item in the population for getting included in the sample </a:t>
            </a:r>
            <a:endParaRPr lang="en-US" dirty="0" smtClean="0"/>
          </a:p>
          <a:p>
            <a:r>
              <a:rPr lang="en-US" dirty="0" smtClean="0"/>
              <a:t>Other characters-– </a:t>
            </a:r>
          </a:p>
          <a:p>
            <a:pPr lvl="1"/>
            <a:r>
              <a:rPr lang="en-US" dirty="0" smtClean="0"/>
              <a:t>Representativeness is in question as sampling error cannot be measured</a:t>
            </a:r>
          </a:p>
          <a:p>
            <a:pPr lvl="1"/>
            <a:r>
              <a:rPr lang="en-US" dirty="0" smtClean="0"/>
              <a:t>More suitable for small in-depth enquiries than large surveys.</a:t>
            </a:r>
          </a:p>
          <a:p>
            <a:pPr lvl="1"/>
            <a:r>
              <a:rPr lang="en-US" dirty="0" smtClean="0"/>
              <a:t>Saves time and money (speed and administration convenience)</a:t>
            </a:r>
          </a:p>
          <a:p>
            <a:pPr lvl="1"/>
            <a:r>
              <a:rPr lang="en-US" dirty="0" smtClean="0"/>
              <a:t>More flexible</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Convenience</a:t>
            </a:r>
            <a:r>
              <a:rPr lang="en-US" dirty="0" smtClean="0"/>
              <a:t>/</a:t>
            </a:r>
            <a:r>
              <a:rPr lang="en-US" dirty="0" smtClean="0"/>
              <a:t> haphazard</a:t>
            </a:r>
            <a:r>
              <a:rPr lang="en-US" dirty="0" smtClean="0"/>
              <a:t> </a:t>
            </a:r>
            <a:r>
              <a:rPr lang="en-US" dirty="0" smtClean="0"/>
              <a:t>Sampling</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r>
              <a:rPr lang="en-US" dirty="0" smtClean="0"/>
              <a:t>In this technique samples are selected at the convenience of the researcher </a:t>
            </a:r>
            <a:endParaRPr lang="en-US" dirty="0" smtClean="0"/>
          </a:p>
          <a:p>
            <a:r>
              <a:rPr lang="en-US" dirty="0" smtClean="0"/>
              <a:t>useful in </a:t>
            </a:r>
            <a:r>
              <a:rPr lang="en-US" dirty="0" err="1" smtClean="0"/>
              <a:t>formulative</a:t>
            </a:r>
            <a:r>
              <a:rPr lang="en-US" dirty="0" smtClean="0"/>
              <a:t> or explorative studies, pilot surveys, testing questionnaire, ..etc </a:t>
            </a:r>
            <a:endParaRPr lang="en-US" dirty="0" smtClean="0"/>
          </a:p>
          <a:p>
            <a:r>
              <a:rPr lang="en-US" dirty="0" smtClean="0"/>
              <a:t>Ex. 1. Choosing fruits from basket, pilot testing of thesis questionnaire, The "person on the street" interviews conducted frequently by television news programs. Sampling those most convenient. Gets a quick reading of public opinion.</a:t>
            </a:r>
          </a:p>
          <a:p>
            <a:r>
              <a:rPr lang="en-US" dirty="0" smtClean="0"/>
              <a:t>Sampling </a:t>
            </a:r>
            <a:r>
              <a:rPr lang="en-US" dirty="0" smtClean="0"/>
              <a:t>those most convenient</a:t>
            </a:r>
          </a:p>
          <a:p>
            <a:r>
              <a:rPr lang="en-US" dirty="0" smtClean="0"/>
              <a:t>Gets a quick reading of public opinion</a:t>
            </a:r>
          </a:p>
          <a:p>
            <a:r>
              <a:rPr lang="en-US" dirty="0" smtClean="0"/>
              <a:t>Also called Haphazard or Convenience Sampling</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Purposive Sampling</a:t>
            </a:r>
            <a:endParaRPr lang="en-US" dirty="0"/>
          </a:p>
        </p:txBody>
      </p:sp>
      <p:sp>
        <p:nvSpPr>
          <p:cNvPr id="3" name="Content Placeholder 2"/>
          <p:cNvSpPr>
            <a:spLocks noGrp="1"/>
          </p:cNvSpPr>
          <p:nvPr>
            <p:ph idx="1"/>
          </p:nvPr>
        </p:nvSpPr>
        <p:spPr/>
        <p:txBody>
          <a:bodyPr>
            <a:normAutofit/>
          </a:bodyPr>
          <a:lstStyle/>
          <a:p>
            <a:r>
              <a:rPr lang="en-US" dirty="0" smtClean="0"/>
              <a:t>Sampling with a </a:t>
            </a:r>
            <a:r>
              <a:rPr lang="en-US" i="1" dirty="0" smtClean="0"/>
              <a:t>purpose</a:t>
            </a:r>
            <a:r>
              <a:rPr lang="en-US" dirty="0" smtClean="0"/>
              <a:t> in mind</a:t>
            </a:r>
          </a:p>
          <a:p>
            <a:r>
              <a:rPr lang="en-US" dirty="0" smtClean="0"/>
              <a:t>Handpicking supposedly typical or interesting cases</a:t>
            </a:r>
          </a:p>
          <a:p>
            <a:r>
              <a:rPr lang="en-US" dirty="0" smtClean="0"/>
              <a:t>Reaches a targeted sample </a:t>
            </a:r>
            <a:r>
              <a:rPr lang="en-US" dirty="0" smtClean="0"/>
              <a:t>quickly</a:t>
            </a:r>
          </a:p>
          <a:p>
            <a:r>
              <a:rPr lang="en-US" dirty="0" smtClean="0"/>
              <a:t>Types</a:t>
            </a:r>
          </a:p>
          <a:p>
            <a:pPr lvl="1"/>
            <a:r>
              <a:rPr lang="en-US" dirty="0" smtClean="0"/>
              <a:t>Judgment </a:t>
            </a:r>
            <a:r>
              <a:rPr lang="en-US" dirty="0" smtClean="0"/>
              <a:t>sampling</a:t>
            </a:r>
          </a:p>
          <a:p>
            <a:pPr lvl="1"/>
            <a:r>
              <a:rPr lang="en-US" dirty="0" smtClean="0"/>
              <a:t>Quota </a:t>
            </a:r>
            <a:r>
              <a:rPr lang="en-US" dirty="0" smtClean="0"/>
              <a:t>sampling</a:t>
            </a:r>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Judgment sampling</a:t>
            </a:r>
            <a:endParaRPr lang="en-US" dirty="0"/>
          </a:p>
        </p:txBody>
      </p:sp>
      <p:sp>
        <p:nvSpPr>
          <p:cNvPr id="3" name="Content Placeholder 2"/>
          <p:cNvSpPr>
            <a:spLocks noGrp="1"/>
          </p:cNvSpPr>
          <p:nvPr>
            <p:ph idx="1"/>
          </p:nvPr>
        </p:nvSpPr>
        <p:spPr/>
        <p:txBody>
          <a:bodyPr>
            <a:normAutofit/>
          </a:bodyPr>
          <a:lstStyle/>
          <a:p>
            <a:r>
              <a:rPr lang="en-US" dirty="0" smtClean="0"/>
              <a:t>Researcher </a:t>
            </a:r>
            <a:r>
              <a:rPr lang="en-US" dirty="0" smtClean="0"/>
              <a:t>Purposively or deliberately draws a sample which he/she thinks is representative. </a:t>
            </a:r>
            <a:endParaRPr lang="en-US" dirty="0" smtClean="0"/>
          </a:p>
          <a:p>
            <a:r>
              <a:rPr lang="en-US" dirty="0" smtClean="0"/>
              <a:t>Thus </a:t>
            </a:r>
            <a:r>
              <a:rPr lang="en-US" dirty="0" smtClean="0"/>
              <a:t>personnel biases of investigator have great chances</a:t>
            </a:r>
            <a:r>
              <a:rPr lang="en-US" dirty="0" smtClean="0"/>
              <a:t>.</a:t>
            </a:r>
          </a:p>
          <a:p>
            <a:r>
              <a:rPr lang="en-US" dirty="0" smtClean="0"/>
              <a:t>Ex. </a:t>
            </a:r>
            <a:r>
              <a:rPr lang="en-US" dirty="0" smtClean="0"/>
              <a:t>selecting </a:t>
            </a:r>
            <a:r>
              <a:rPr lang="en-US" dirty="0" smtClean="0"/>
              <a:t>talkative children for interviewing to find the cause of tobacco </a:t>
            </a:r>
            <a:r>
              <a:rPr lang="en-US" dirty="0" smtClean="0"/>
              <a:t>chewing, Selecting </a:t>
            </a:r>
            <a:r>
              <a:rPr lang="en-US" dirty="0" smtClean="0"/>
              <a:t>mothers who are willing to participate in study of Health Care Seeking for Newborn Danger Signs</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dirty="0" smtClean="0"/>
              <a:t>Quota </a:t>
            </a:r>
            <a:r>
              <a:rPr lang="en-US" b="1" dirty="0" smtClean="0"/>
              <a:t>sampling</a:t>
            </a:r>
            <a:endParaRPr lang="en-US" dirty="0"/>
          </a:p>
        </p:txBody>
      </p:sp>
      <p:sp>
        <p:nvSpPr>
          <p:cNvPr id="3" name="Content Placeholder 2"/>
          <p:cNvSpPr>
            <a:spLocks noGrp="1"/>
          </p:cNvSpPr>
          <p:nvPr>
            <p:ph idx="1"/>
          </p:nvPr>
        </p:nvSpPr>
        <p:spPr/>
        <p:txBody>
          <a:bodyPr>
            <a:normAutofit lnSpcReduction="10000"/>
          </a:bodyPr>
          <a:lstStyle/>
          <a:p>
            <a:r>
              <a:rPr lang="en-US" dirty="0" smtClean="0"/>
              <a:t>selection is based on some basic parameters like age, sex, income </a:t>
            </a:r>
            <a:r>
              <a:rPr lang="en-US" dirty="0" smtClean="0"/>
              <a:t>etc</a:t>
            </a:r>
          </a:p>
          <a:p>
            <a:r>
              <a:rPr lang="en-US" dirty="0" smtClean="0"/>
              <a:t>field workers are assigned quotas of number of units satisfying the required characteristics for collecting </a:t>
            </a:r>
            <a:r>
              <a:rPr lang="en-US" dirty="0" smtClean="0"/>
              <a:t>data</a:t>
            </a:r>
          </a:p>
          <a:p>
            <a:r>
              <a:rPr lang="en-US" dirty="0" smtClean="0"/>
              <a:t>Properties </a:t>
            </a:r>
            <a:endParaRPr lang="en-US" dirty="0" smtClean="0"/>
          </a:p>
          <a:p>
            <a:pPr lvl="1"/>
            <a:r>
              <a:rPr lang="en-US" dirty="0" smtClean="0"/>
              <a:t> when parameters are large, the number of cells increases. </a:t>
            </a:r>
          </a:p>
          <a:p>
            <a:pPr lvl="1"/>
            <a:r>
              <a:rPr lang="en-US" dirty="0" smtClean="0"/>
              <a:t>It </a:t>
            </a:r>
            <a:r>
              <a:rPr lang="en-US" dirty="0" smtClean="0"/>
              <a:t>misleads if relevant parameter is omitted. </a:t>
            </a:r>
            <a:endParaRPr lang="en-US" dirty="0" smtClean="0"/>
          </a:p>
          <a:p>
            <a:pPr lvl="1"/>
            <a:r>
              <a:rPr lang="en-US" dirty="0" smtClean="0"/>
              <a:t>In </a:t>
            </a:r>
            <a:r>
              <a:rPr lang="en-US" dirty="0" smtClean="0"/>
              <a:t>this method field worker tend to visit respondents who are more likely to be available and accessible.</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Quota sampling</a:t>
            </a:r>
            <a:endParaRPr lang="en-US" dirty="0"/>
          </a:p>
        </p:txBody>
      </p:sp>
      <p:sp>
        <p:nvSpPr>
          <p:cNvPr id="3" name="Content Placeholder 2"/>
          <p:cNvSpPr>
            <a:spLocks noGrp="1"/>
          </p:cNvSpPr>
          <p:nvPr>
            <p:ph idx="1"/>
          </p:nvPr>
        </p:nvSpPr>
        <p:spPr/>
        <p:txBody>
          <a:bodyPr/>
          <a:lstStyle/>
          <a:p>
            <a:r>
              <a:rPr lang="en-US" dirty="0" smtClean="0"/>
              <a:t>Ex. Communication behavior of user to be carry out on a quota sample from a population having the following parameters:</a:t>
            </a:r>
          </a:p>
          <a:p>
            <a:pPr lvl="0"/>
            <a:r>
              <a:rPr lang="en-US" dirty="0" smtClean="0"/>
              <a:t>%age of grad., post. Grad.&amp; doctorates are 20, 35, 40 resp.</a:t>
            </a:r>
          </a:p>
          <a:p>
            <a:pPr lvl="0"/>
            <a:r>
              <a:rPr lang="en-US" dirty="0" smtClean="0"/>
              <a:t>Male: female </a:t>
            </a:r>
            <a:r>
              <a:rPr lang="en-US" dirty="0" smtClean="0"/>
              <a:t>= 60:40</a:t>
            </a:r>
          </a:p>
          <a:p>
            <a:pPr lvl="0"/>
            <a:r>
              <a:rPr lang="en-US" dirty="0" smtClean="0"/>
              <a:t>If sample size is 200, find the quota sampling as per above 2 parameters.</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Quota sampling</a:t>
            </a:r>
            <a:endParaRPr lang="en-US" dirty="0"/>
          </a:p>
        </p:txBody>
      </p:sp>
      <p:sp>
        <p:nvSpPr>
          <p:cNvPr id="3" name="Content Placeholder 2"/>
          <p:cNvSpPr>
            <a:spLocks noGrp="1"/>
          </p:cNvSpPr>
          <p:nvPr>
            <p:ph idx="1"/>
          </p:nvPr>
        </p:nvSpPr>
        <p:spPr/>
        <p:txBody>
          <a:bodyPr/>
          <a:lstStyle/>
          <a:p>
            <a:r>
              <a:rPr lang="en-US" dirty="0" err="1" smtClean="0"/>
              <a:t>Ans</a:t>
            </a:r>
            <a:r>
              <a:rPr lang="en-US" dirty="0" smtClean="0"/>
              <a:t>:- Qualification ratio/ proportion G:P:D = 4:7:9, gender ratio/ proportion M:F = 3:2</a:t>
            </a:r>
          </a:p>
          <a:p>
            <a:r>
              <a:rPr lang="en-US" dirty="0" smtClean="0"/>
              <a:t>Therefore graduate male = 4/20 × 60 = 12 or 3/5 × 20 = 12.</a:t>
            </a:r>
          </a:p>
          <a:p>
            <a:r>
              <a:rPr lang="en-US" dirty="0" smtClean="0"/>
              <a:t>Likewise all cells can be filled and then samples are collected purposively. </a:t>
            </a:r>
          </a:p>
          <a:p>
            <a:r>
              <a:rPr lang="en-US" dirty="0" smtClean="0"/>
              <a:t>Distribution of particulars of population in % </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nvPr>
        </p:nvGraphicFramePr>
        <p:xfrm>
          <a:off x="609600" y="2362200"/>
          <a:ext cx="3886200" cy="2362200"/>
        </p:xfrm>
        <a:graphic>
          <a:graphicData uri="http://schemas.openxmlformats.org/drawingml/2006/table">
            <a:tbl>
              <a:tblPr/>
              <a:tblGrid>
                <a:gridCol w="911406"/>
                <a:gridCol w="666206"/>
                <a:gridCol w="1082584"/>
                <a:gridCol w="595884"/>
                <a:gridCol w="630120"/>
              </a:tblGrid>
              <a:tr h="590550">
                <a:tc>
                  <a:txBody>
                    <a:bodyPr/>
                    <a:lstStyle/>
                    <a:p>
                      <a:pPr marL="0" marR="0">
                        <a:lnSpc>
                          <a:spcPct val="115000"/>
                        </a:lnSpc>
                        <a:spcBef>
                          <a:spcPts val="0"/>
                        </a:spcBef>
                        <a:spcAft>
                          <a:spcPts val="0"/>
                        </a:spcAft>
                      </a:pPr>
                      <a:r>
                        <a:rPr lang="en-US" sz="1800" dirty="0">
                          <a:latin typeface="Times New Roman"/>
                          <a:ea typeface="Times New Roman"/>
                          <a:cs typeface="Times New Roman"/>
                        </a:rPr>
                        <a:t>Sex\</a:t>
                      </a:r>
                      <a:r>
                        <a:rPr lang="en-US" sz="1800" dirty="0" err="1">
                          <a:latin typeface="Times New Roman"/>
                          <a:ea typeface="Times New Roman"/>
                          <a:cs typeface="Times New Roman"/>
                        </a:rPr>
                        <a:t>Qln</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Grad</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Post grad.</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Doct</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Total</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0550">
                <a:tc>
                  <a:txBody>
                    <a:bodyPr/>
                    <a:lstStyle/>
                    <a:p>
                      <a:pPr marL="0" marR="0">
                        <a:lnSpc>
                          <a:spcPct val="115000"/>
                        </a:lnSpc>
                        <a:spcBef>
                          <a:spcPts val="0"/>
                        </a:spcBef>
                        <a:spcAft>
                          <a:spcPts val="0"/>
                        </a:spcAft>
                      </a:pPr>
                      <a:r>
                        <a:rPr lang="en-US" sz="1800">
                          <a:latin typeface="Times New Roman"/>
                          <a:ea typeface="Times New Roman"/>
                          <a:cs typeface="Times New Roman"/>
                        </a:rPr>
                        <a:t>Male </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12</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Times New Roman"/>
                          <a:ea typeface="Times New Roman"/>
                          <a:cs typeface="Times New Roman"/>
                        </a:rPr>
                        <a:t>21</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27</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60</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0550">
                <a:tc>
                  <a:txBody>
                    <a:bodyPr/>
                    <a:lstStyle/>
                    <a:p>
                      <a:pPr marL="0" marR="0">
                        <a:lnSpc>
                          <a:spcPct val="115000"/>
                        </a:lnSpc>
                        <a:spcBef>
                          <a:spcPts val="0"/>
                        </a:spcBef>
                        <a:spcAft>
                          <a:spcPts val="0"/>
                        </a:spcAft>
                      </a:pPr>
                      <a:r>
                        <a:rPr lang="en-US" sz="1800">
                          <a:latin typeface="Times New Roman"/>
                          <a:ea typeface="Times New Roman"/>
                          <a:cs typeface="Times New Roman"/>
                        </a:rPr>
                        <a:t>Female</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Times New Roman"/>
                          <a:ea typeface="Times New Roman"/>
                          <a:cs typeface="Times New Roman"/>
                        </a:rPr>
                        <a:t>8</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14</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18</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40</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0550">
                <a:tc>
                  <a:txBody>
                    <a:bodyPr/>
                    <a:lstStyle/>
                    <a:p>
                      <a:pPr marL="0" marR="0">
                        <a:lnSpc>
                          <a:spcPct val="115000"/>
                        </a:lnSpc>
                        <a:spcBef>
                          <a:spcPts val="0"/>
                        </a:spcBef>
                        <a:spcAft>
                          <a:spcPts val="0"/>
                        </a:spcAft>
                      </a:pPr>
                      <a:r>
                        <a:rPr lang="en-US" sz="1800">
                          <a:latin typeface="Times New Roman"/>
                          <a:ea typeface="Times New Roman"/>
                          <a:cs typeface="Times New Roman"/>
                        </a:rPr>
                        <a:t>Total</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Times New Roman"/>
                          <a:ea typeface="Times New Roman"/>
                          <a:cs typeface="Times New Roman"/>
                        </a:rPr>
                        <a:t>20</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35</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45</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Times New Roman"/>
                          <a:ea typeface="Times New Roman"/>
                          <a:cs typeface="Times New Roman"/>
                        </a:rPr>
                        <a:t>100</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685800" y="1524000"/>
            <a:ext cx="3733800" cy="707886"/>
          </a:xfrm>
          <a:prstGeom prst="rect">
            <a:avLst/>
          </a:prstGeom>
          <a:noFill/>
        </p:spPr>
        <p:txBody>
          <a:bodyPr wrap="square" rtlCol="0">
            <a:spAutoFit/>
          </a:bodyPr>
          <a:lstStyle/>
          <a:p>
            <a:r>
              <a:rPr lang="en-US" sz="2000" dirty="0" smtClean="0"/>
              <a:t>Distribution of particulars of population in % </a:t>
            </a:r>
            <a:endParaRPr lang="en-US" sz="2000" dirty="0"/>
          </a:p>
        </p:txBody>
      </p:sp>
      <p:graphicFrame>
        <p:nvGraphicFramePr>
          <p:cNvPr id="6" name="Table 5"/>
          <p:cNvGraphicFramePr>
            <a:graphicFrameLocks noGrp="1"/>
          </p:cNvGraphicFramePr>
          <p:nvPr/>
        </p:nvGraphicFramePr>
        <p:xfrm>
          <a:off x="4724400" y="2438400"/>
          <a:ext cx="3962400" cy="2362200"/>
        </p:xfrm>
        <a:graphic>
          <a:graphicData uri="http://schemas.openxmlformats.org/drawingml/2006/table">
            <a:tbl>
              <a:tblPr/>
              <a:tblGrid>
                <a:gridCol w="929277"/>
                <a:gridCol w="679268"/>
                <a:gridCol w="1103812"/>
                <a:gridCol w="607568"/>
                <a:gridCol w="642475"/>
              </a:tblGrid>
              <a:tr h="590550">
                <a:tc>
                  <a:txBody>
                    <a:bodyPr/>
                    <a:lstStyle/>
                    <a:p>
                      <a:pPr marL="0" marR="0" algn="l">
                        <a:lnSpc>
                          <a:spcPct val="115000"/>
                        </a:lnSpc>
                        <a:spcBef>
                          <a:spcPts val="0"/>
                        </a:spcBef>
                        <a:spcAft>
                          <a:spcPts val="0"/>
                        </a:spcAft>
                      </a:pPr>
                      <a:r>
                        <a:rPr lang="en-US" sz="1100">
                          <a:latin typeface="Times New Roman"/>
                          <a:ea typeface="Times New Roman"/>
                          <a:cs typeface="Times New Roman"/>
                        </a:rPr>
                        <a:t>Sex\Qln</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latin typeface="Times New Roman"/>
                          <a:ea typeface="Times New Roman"/>
                          <a:cs typeface="Times New Roman"/>
                        </a:rPr>
                        <a:t>Grad</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latin typeface="Times New Roman"/>
                          <a:ea typeface="Times New Roman"/>
                          <a:cs typeface="Times New Roman"/>
                        </a:rPr>
                        <a:t>Post grad.</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latin typeface="Times New Roman"/>
                          <a:ea typeface="Times New Roman"/>
                          <a:cs typeface="Times New Roman"/>
                        </a:rPr>
                        <a:t>Doct</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latin typeface="Times New Roman"/>
                          <a:ea typeface="Times New Roman"/>
                          <a:cs typeface="Times New Roman"/>
                        </a:rPr>
                        <a:t>Total</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0550">
                <a:tc>
                  <a:txBody>
                    <a:bodyPr/>
                    <a:lstStyle/>
                    <a:p>
                      <a:pPr marL="0" marR="0" algn="l">
                        <a:lnSpc>
                          <a:spcPct val="115000"/>
                        </a:lnSpc>
                        <a:spcBef>
                          <a:spcPts val="0"/>
                        </a:spcBef>
                        <a:spcAft>
                          <a:spcPts val="0"/>
                        </a:spcAft>
                      </a:pPr>
                      <a:r>
                        <a:rPr lang="en-US" sz="1100">
                          <a:latin typeface="Times New Roman"/>
                          <a:ea typeface="Times New Roman"/>
                          <a:cs typeface="Times New Roman"/>
                        </a:rPr>
                        <a:t>Male </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latin typeface="Times New Roman"/>
                          <a:ea typeface="Times New Roman"/>
                          <a:cs typeface="Times New Roman"/>
                        </a:rPr>
                        <a:t>12</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latin typeface="Times New Roman"/>
                          <a:ea typeface="Times New Roman"/>
                          <a:cs typeface="Times New Roman"/>
                        </a:rPr>
                        <a:t>21</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latin typeface="Times New Roman"/>
                          <a:ea typeface="Times New Roman"/>
                          <a:cs typeface="Times New Roman"/>
                        </a:rPr>
                        <a:t>27</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latin typeface="Times New Roman"/>
                          <a:ea typeface="Times New Roman"/>
                          <a:cs typeface="Times New Roman"/>
                        </a:rPr>
                        <a:t>60</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0550">
                <a:tc>
                  <a:txBody>
                    <a:bodyPr/>
                    <a:lstStyle/>
                    <a:p>
                      <a:pPr marL="0" marR="0" algn="l">
                        <a:lnSpc>
                          <a:spcPct val="115000"/>
                        </a:lnSpc>
                        <a:spcBef>
                          <a:spcPts val="0"/>
                        </a:spcBef>
                        <a:spcAft>
                          <a:spcPts val="0"/>
                        </a:spcAft>
                      </a:pPr>
                      <a:r>
                        <a:rPr lang="en-US" sz="1100">
                          <a:latin typeface="Times New Roman"/>
                          <a:ea typeface="Times New Roman"/>
                          <a:cs typeface="Times New Roman"/>
                        </a:rPr>
                        <a:t>Female</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latin typeface="Times New Roman"/>
                          <a:ea typeface="Times New Roman"/>
                          <a:cs typeface="Times New Roman"/>
                        </a:rPr>
                        <a:t>8</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latin typeface="Times New Roman"/>
                          <a:ea typeface="Times New Roman"/>
                          <a:cs typeface="Times New Roman"/>
                        </a:rPr>
                        <a:t>14</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latin typeface="Times New Roman"/>
                          <a:ea typeface="Times New Roman"/>
                          <a:cs typeface="Times New Roman"/>
                        </a:rPr>
                        <a:t>18</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latin typeface="Times New Roman"/>
                          <a:ea typeface="Times New Roman"/>
                          <a:cs typeface="Times New Roman"/>
                        </a:rPr>
                        <a:t>40</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0550">
                <a:tc>
                  <a:txBody>
                    <a:bodyPr/>
                    <a:lstStyle/>
                    <a:p>
                      <a:pPr marL="0" marR="0" algn="l">
                        <a:lnSpc>
                          <a:spcPct val="115000"/>
                        </a:lnSpc>
                        <a:spcBef>
                          <a:spcPts val="0"/>
                        </a:spcBef>
                        <a:spcAft>
                          <a:spcPts val="0"/>
                        </a:spcAft>
                      </a:pPr>
                      <a:r>
                        <a:rPr lang="en-US" sz="1100">
                          <a:latin typeface="Times New Roman"/>
                          <a:ea typeface="Times New Roman"/>
                          <a:cs typeface="Times New Roman"/>
                        </a:rPr>
                        <a:t>Total</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latin typeface="Times New Roman"/>
                          <a:ea typeface="Times New Roman"/>
                          <a:cs typeface="Times New Roman"/>
                        </a:rPr>
                        <a:t>20</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latin typeface="Times New Roman"/>
                          <a:ea typeface="Times New Roman"/>
                          <a:cs typeface="Times New Roman"/>
                        </a:rPr>
                        <a:t>35</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latin typeface="Times New Roman"/>
                          <a:ea typeface="Times New Roman"/>
                          <a:cs typeface="Times New Roman"/>
                        </a:rPr>
                        <a:t>45</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dirty="0">
                          <a:latin typeface="Times New Roman"/>
                          <a:ea typeface="Times New Roman"/>
                          <a:cs typeface="Times New Roman"/>
                        </a:rPr>
                        <a:t>100</a:t>
                      </a:r>
                      <a:endParaRPr lang="en-US"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TextBox 6"/>
          <p:cNvSpPr txBox="1"/>
          <p:nvPr/>
        </p:nvSpPr>
        <p:spPr>
          <a:xfrm>
            <a:off x="4876800" y="1600200"/>
            <a:ext cx="3733800" cy="707886"/>
          </a:xfrm>
          <a:prstGeom prst="rect">
            <a:avLst/>
          </a:prstGeom>
          <a:noFill/>
        </p:spPr>
        <p:txBody>
          <a:bodyPr wrap="square" rtlCol="0">
            <a:spAutoFit/>
          </a:bodyPr>
          <a:lstStyle/>
          <a:p>
            <a:r>
              <a:rPr lang="en-US" sz="2000" dirty="0" smtClean="0"/>
              <a:t>Quota sample in numbers as per parameters</a:t>
            </a:r>
            <a:endParaRPr lang="en-US" sz="20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Advantages and disadvantages of sampling</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p:nvPr/>
        </p:nvPicPr>
        <p:blipFill>
          <a:blip r:embed="rId3"/>
          <a:srcRect/>
          <a:stretch>
            <a:fillRect/>
          </a:stretch>
        </p:blipFill>
        <p:spPr bwMode="auto">
          <a:xfrm>
            <a:off x="304800" y="1447800"/>
            <a:ext cx="8839200" cy="541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Uses of sampling techniques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 population census – Data on various items e.g. occupation, income, migration, housing, etc…..are collected on sampling basis.</a:t>
            </a:r>
          </a:p>
          <a:p>
            <a:r>
              <a:rPr lang="en-US" dirty="0" smtClean="0"/>
              <a:t>To provide counter-checks on data collection.</a:t>
            </a:r>
          </a:p>
          <a:p>
            <a:r>
              <a:rPr lang="en-US" dirty="0" smtClean="0"/>
              <a:t>To speed up tabulation &amp; publication of results.</a:t>
            </a:r>
          </a:p>
          <a:p>
            <a:r>
              <a:rPr lang="en-US" dirty="0" smtClean="0"/>
              <a:t>To increase operational efficiency in business and industries e.g. estimating size of readership of news magazine – c/a Opinion poll survey.</a:t>
            </a:r>
          </a:p>
          <a:p>
            <a:r>
              <a:rPr lang="en-US" dirty="0" smtClean="0"/>
              <a:t>In purely experimental investigations.</a:t>
            </a:r>
          </a:p>
          <a:p>
            <a:pPr>
              <a:buNone/>
            </a:pPr>
            <a:r>
              <a:rPr lang="en-US" dirty="0" smtClean="0"/>
              <a:t>	E.g. Determination of quality of milk, EQA in microscopy quality checks in RNTCP.</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20"/>
          <p:cNvGraphicFramePr>
            <a:graphicFrameLocks noGrp="1"/>
          </p:cNvGraphicFramePr>
          <p:nvPr/>
        </p:nvGraphicFramePr>
        <p:xfrm>
          <a:off x="685800" y="1524000"/>
          <a:ext cx="7696200" cy="4333876"/>
        </p:xfrm>
        <a:graphic>
          <a:graphicData uri="http://schemas.openxmlformats.org/drawingml/2006/table">
            <a:tbl>
              <a:tblPr/>
              <a:tblGrid>
                <a:gridCol w="3848100"/>
                <a:gridCol w="3848100"/>
              </a:tblGrid>
              <a:tr h="9731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latin typeface="Arial" charset="0"/>
                          <a:cs typeface="Times New Roman" pitchFamily="18" charset="0"/>
                        </a:rPr>
                        <a:t>Who </a:t>
                      </a:r>
                      <a:r>
                        <a:rPr kumimoji="0" lang="en-US" sz="2800" b="0" i="1" u="none" strike="noStrike" cap="none" normalizeH="0" baseline="0" dirty="0" smtClean="0">
                          <a:ln>
                            <a:noFill/>
                          </a:ln>
                          <a:solidFill>
                            <a:schemeClr val="tx1"/>
                          </a:solidFill>
                          <a:effectLst/>
                          <a:latin typeface="Arial" charset="0"/>
                          <a:cs typeface="Times New Roman" pitchFamily="18" charset="0"/>
                        </a:rPr>
                        <a:t>is</a:t>
                      </a:r>
                      <a:r>
                        <a:rPr kumimoji="0" lang="en-US" sz="2800" b="0" i="0" u="none" strike="noStrike" cap="none" normalizeH="0" baseline="0" dirty="0" smtClean="0">
                          <a:ln>
                            <a:noFill/>
                          </a:ln>
                          <a:solidFill>
                            <a:schemeClr val="tx1"/>
                          </a:solidFill>
                          <a:effectLst/>
                          <a:latin typeface="Arial" charset="0"/>
                          <a:cs typeface="Times New Roman" pitchFamily="18" charset="0"/>
                        </a:rPr>
                        <a:t> the target group for the study?</a:t>
                      </a:r>
                      <a:r>
                        <a:rPr kumimoji="0" lang="en-US" sz="2800" b="0" i="0" u="none" strike="noStrike" cap="none" normalizeH="0" baseline="0" dirty="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smtClean="0">
                          <a:ln>
                            <a:noFill/>
                          </a:ln>
                          <a:solidFill>
                            <a:schemeClr val="tx1"/>
                          </a:solidFill>
                          <a:effectLst/>
                          <a:latin typeface="Arial" charset="0"/>
                          <a:cs typeface="Times New Roman" pitchFamily="18" charset="0"/>
                        </a:rPr>
                        <a:t>This is called the </a:t>
                      </a:r>
                      <a:r>
                        <a:rPr kumimoji="0" lang="en-US" sz="2800" b="1" i="0" u="none" strike="noStrike" cap="none" normalizeH="0" baseline="0" smtClean="0">
                          <a:ln>
                            <a:noFill/>
                          </a:ln>
                          <a:solidFill>
                            <a:schemeClr val="tx1"/>
                          </a:solidFill>
                          <a:effectLst/>
                          <a:latin typeface="Arial" charset="0"/>
                          <a:cs typeface="Times New Roman" pitchFamily="18" charset="0"/>
                        </a:rPr>
                        <a:t>study population</a:t>
                      </a:r>
                      <a:r>
                        <a:rPr kumimoji="0" lang="en-US" sz="2800" b="0"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016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latin typeface="Arial" charset="0"/>
                          <a:cs typeface="Times New Roman" pitchFamily="18" charset="0"/>
                        </a:rPr>
                        <a:t>Who </a:t>
                      </a:r>
                      <a:r>
                        <a:rPr kumimoji="0" lang="en-US" sz="2800" b="0" i="1" u="none" strike="noStrike" cap="none" normalizeH="0" baseline="0" dirty="0" smtClean="0">
                          <a:ln>
                            <a:noFill/>
                          </a:ln>
                          <a:solidFill>
                            <a:schemeClr val="tx1"/>
                          </a:solidFill>
                          <a:effectLst/>
                          <a:latin typeface="Arial" charset="0"/>
                          <a:cs typeface="Times New Roman" pitchFamily="18" charset="0"/>
                        </a:rPr>
                        <a:t>in</a:t>
                      </a:r>
                      <a:r>
                        <a:rPr kumimoji="0" lang="en-US" sz="2800" b="0" i="0" u="none" strike="noStrike" cap="none" normalizeH="0" baseline="0" dirty="0" smtClean="0">
                          <a:ln>
                            <a:noFill/>
                          </a:ln>
                          <a:solidFill>
                            <a:schemeClr val="tx1"/>
                          </a:solidFill>
                          <a:effectLst/>
                          <a:latin typeface="Arial" charset="0"/>
                          <a:cs typeface="Times New Roman" pitchFamily="18" charset="0"/>
                        </a:rPr>
                        <a:t> the target group should be surveyed?</a:t>
                      </a:r>
                      <a:r>
                        <a:rPr kumimoji="0" lang="en-US" sz="2800" b="0" i="0" u="none" strike="noStrike" cap="none" normalizeH="0" baseline="0" dirty="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latin typeface="Arial" charset="0"/>
                          <a:cs typeface="Times New Roman" pitchFamily="18" charset="0"/>
                        </a:rPr>
                        <a:t>This is called the </a:t>
                      </a:r>
                      <a:r>
                        <a:rPr kumimoji="0" lang="en-US" sz="2800" b="1" i="0" u="none" strike="noStrike" cap="none" normalizeH="0" baseline="0" dirty="0" smtClean="0">
                          <a:ln>
                            <a:noFill/>
                          </a:ln>
                          <a:solidFill>
                            <a:schemeClr val="tx1"/>
                          </a:solidFill>
                          <a:effectLst/>
                          <a:latin typeface="Arial" charset="0"/>
                          <a:cs typeface="Times New Roman" pitchFamily="18" charset="0"/>
                        </a:rPr>
                        <a:t>sample</a:t>
                      </a:r>
                      <a:r>
                        <a:rPr kumimoji="0" lang="en-US" sz="2800" b="0" i="0" u="none" strike="noStrike" cap="none" normalizeH="0" baseline="0" dirty="0" smtClean="0">
                          <a:ln>
                            <a:noFill/>
                          </a:ln>
                          <a:solidFill>
                            <a:schemeClr val="tx1"/>
                          </a:solidFill>
                          <a:effectLst/>
                          <a:latin typeface="Arial" charset="0"/>
                          <a:cs typeface="Times New Roman" pitchFamily="18" charset="0"/>
                        </a:rPr>
                        <a:t>.</a:t>
                      </a:r>
                      <a:r>
                        <a:rPr kumimoji="0" lang="en-US" sz="2800" b="0" i="0" u="none" strike="noStrike" cap="none" normalizeH="0" baseline="0" dirty="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9731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smtClean="0">
                          <a:ln>
                            <a:noFill/>
                          </a:ln>
                          <a:solidFill>
                            <a:schemeClr val="tx1"/>
                          </a:solidFill>
                          <a:effectLst/>
                          <a:latin typeface="Arial" charset="0"/>
                          <a:cs typeface="Times New Roman" pitchFamily="18" charset="0"/>
                        </a:rPr>
                        <a:t>How </a:t>
                      </a:r>
                      <a:r>
                        <a:rPr kumimoji="0" lang="en-US" sz="2800" b="0" i="1" u="none" strike="noStrike" cap="none" normalizeH="0" baseline="0" smtClean="0">
                          <a:ln>
                            <a:noFill/>
                          </a:ln>
                          <a:solidFill>
                            <a:schemeClr val="tx1"/>
                          </a:solidFill>
                          <a:effectLst/>
                          <a:latin typeface="Arial" charset="0"/>
                          <a:cs typeface="Times New Roman" pitchFamily="18" charset="0"/>
                        </a:rPr>
                        <a:t>many</a:t>
                      </a:r>
                      <a:r>
                        <a:rPr kumimoji="0" lang="en-US" sz="2800" b="0" i="0" u="none" strike="noStrike" cap="none" normalizeH="0" baseline="0" smtClean="0">
                          <a:ln>
                            <a:noFill/>
                          </a:ln>
                          <a:solidFill>
                            <a:schemeClr val="tx1"/>
                          </a:solidFill>
                          <a:effectLst/>
                          <a:latin typeface="Arial" charset="0"/>
                          <a:cs typeface="Times New Roman" pitchFamily="18" charset="0"/>
                        </a:rPr>
                        <a:t> people should be surveyed?</a:t>
                      </a:r>
                      <a:r>
                        <a:rPr kumimoji="0" lang="en-US" sz="2800" b="0" i="0" u="none" strike="noStrike" cap="none" normalizeH="0" baseline="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smtClean="0">
                          <a:ln>
                            <a:noFill/>
                          </a:ln>
                          <a:solidFill>
                            <a:schemeClr val="tx1"/>
                          </a:solidFill>
                          <a:effectLst/>
                          <a:latin typeface="Arial" charset="0"/>
                          <a:cs typeface="Times New Roman" pitchFamily="18" charset="0"/>
                        </a:rPr>
                        <a:t>This is called the </a:t>
                      </a:r>
                      <a:r>
                        <a:rPr kumimoji="0" lang="en-US" sz="2800" b="1" i="0" u="none" strike="noStrike" cap="none" normalizeH="0" baseline="0" smtClean="0">
                          <a:ln>
                            <a:noFill/>
                          </a:ln>
                          <a:solidFill>
                            <a:schemeClr val="tx1"/>
                          </a:solidFill>
                          <a:effectLst/>
                          <a:latin typeface="Arial" charset="0"/>
                          <a:cs typeface="Times New Roman" pitchFamily="18" charset="0"/>
                        </a:rPr>
                        <a:t>sample size</a:t>
                      </a:r>
                      <a:r>
                        <a:rPr kumimoji="0" lang="en-US" sz="2800" b="0" i="0" u="none" strike="noStrike" cap="none" normalizeH="0" baseline="0" smtClean="0">
                          <a:ln>
                            <a:noFill/>
                          </a:ln>
                          <a:solidFill>
                            <a:schemeClr val="tx1"/>
                          </a:solidFill>
                          <a:effectLst/>
                          <a:latin typeface="Arial" charset="0"/>
                          <a:cs typeface="Times New Roman" pitchFamily="18" charset="0"/>
                        </a:rPr>
                        <a:t>.</a:t>
                      </a:r>
                      <a:r>
                        <a:rPr kumimoji="0" lang="en-US" sz="2800" b="0"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016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latin typeface="Arial" charset="0"/>
                          <a:cs typeface="Times New Roman" pitchFamily="18" charset="0"/>
                        </a:rPr>
                        <a:t>How should the people to be surveyed?</a:t>
                      </a:r>
                      <a:r>
                        <a:rPr kumimoji="0" lang="en-US" sz="2800" b="0" i="0" u="none" strike="noStrike" cap="none" normalizeH="0" baseline="0" dirty="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latin typeface="Arial" charset="0"/>
                          <a:cs typeface="Times New Roman" pitchFamily="18" charset="0"/>
                        </a:rPr>
                        <a:t>This is called the </a:t>
                      </a:r>
                      <a:r>
                        <a:rPr kumimoji="0" lang="en-US" sz="2800" b="1" i="0" u="none" strike="noStrike" cap="none" normalizeH="0" baseline="0" dirty="0" smtClean="0">
                          <a:ln>
                            <a:noFill/>
                          </a:ln>
                          <a:solidFill>
                            <a:schemeClr val="tx1"/>
                          </a:solidFill>
                          <a:effectLst/>
                          <a:latin typeface="Arial" charset="0"/>
                          <a:cs typeface="Times New Roman" pitchFamily="18" charset="0"/>
                        </a:rPr>
                        <a:t>sampling method</a:t>
                      </a:r>
                      <a:r>
                        <a:rPr kumimoji="0" lang="en-US" sz="2800" b="0" i="0" u="none" strike="noStrike" cap="none" normalizeH="0" baseline="0" dirty="0" smtClean="0">
                          <a:ln>
                            <a:noFill/>
                          </a:ln>
                          <a:solidFill>
                            <a:schemeClr val="tx1"/>
                          </a:solidFill>
                          <a:effectLst/>
                          <a:latin typeface="Arial" charset="0"/>
                          <a:cs typeface="Times New Roman" pitchFamily="18" charset="0"/>
                        </a:rPr>
                        <a:t>.</a:t>
                      </a:r>
                      <a:r>
                        <a:rPr kumimoji="0" lang="en-US" sz="2800" b="0" i="0" u="none" strike="noStrike" cap="none" normalizeH="0" baseline="0" dirty="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4" name="Title 3"/>
          <p:cNvSpPr>
            <a:spLocks noGrp="1"/>
          </p:cNvSpPr>
          <p:nvPr>
            <p:ph type="title"/>
          </p:nvPr>
        </p:nvSpPr>
        <p:spPr/>
        <p:txBody>
          <a:bodyPr/>
          <a:lstStyle/>
          <a:p>
            <a:r>
              <a:rPr lang="en-US" dirty="0" smtClean="0"/>
              <a:t>Few Terms</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smtClean="0"/>
              <a:t>References:</a:t>
            </a:r>
            <a:endParaRPr lang="en-US" dirty="0"/>
          </a:p>
        </p:txBody>
      </p:sp>
      <p:sp>
        <p:nvSpPr>
          <p:cNvPr id="3" name="Content Placeholder 2"/>
          <p:cNvSpPr>
            <a:spLocks noGrp="1"/>
          </p:cNvSpPr>
          <p:nvPr>
            <p:ph idx="1"/>
          </p:nvPr>
        </p:nvSpPr>
        <p:spPr>
          <a:xfrm>
            <a:off x="457200" y="1143000"/>
            <a:ext cx="8229600" cy="4983163"/>
          </a:xfrm>
        </p:spPr>
        <p:txBody>
          <a:bodyPr>
            <a:noAutofit/>
          </a:bodyPr>
          <a:lstStyle/>
          <a:p>
            <a:pPr marL="514350" lvl="0" indent="-514350">
              <a:buFont typeface="+mj-lt"/>
              <a:buAutoNum type="arabicPeriod"/>
            </a:pPr>
            <a:r>
              <a:rPr lang="en-US" sz="1800" dirty="0" err="1" smtClean="0"/>
              <a:t>Sukhatme</a:t>
            </a:r>
            <a:r>
              <a:rPr lang="en-US" sz="1800" dirty="0" smtClean="0"/>
              <a:t> PV, </a:t>
            </a:r>
            <a:r>
              <a:rPr lang="en-US" sz="1800" dirty="0" err="1" smtClean="0"/>
              <a:t>Sukhatme</a:t>
            </a:r>
            <a:r>
              <a:rPr lang="en-US" sz="1800" dirty="0" smtClean="0"/>
              <a:t> S, </a:t>
            </a:r>
            <a:r>
              <a:rPr lang="en-US" sz="1800" dirty="0" err="1" smtClean="0"/>
              <a:t>Sukhatme</a:t>
            </a:r>
            <a:r>
              <a:rPr lang="en-US" sz="1800" dirty="0" smtClean="0"/>
              <a:t> BV, </a:t>
            </a:r>
            <a:r>
              <a:rPr lang="en-US" sz="1800" dirty="0" err="1" smtClean="0"/>
              <a:t>Asok</a:t>
            </a:r>
            <a:r>
              <a:rPr lang="en-US" sz="1800" dirty="0" smtClean="0"/>
              <a:t> C. Sampling theory of surveys with applications. Iowa state university press, Ames, Iowa, USA. 3</a:t>
            </a:r>
            <a:r>
              <a:rPr lang="en-US" sz="1800" baseline="30000" dirty="0" smtClean="0"/>
              <a:t>rd</a:t>
            </a:r>
            <a:r>
              <a:rPr lang="en-US" sz="1800" dirty="0" smtClean="0"/>
              <a:t> ed. 1997. 1-182.</a:t>
            </a:r>
          </a:p>
          <a:p>
            <a:pPr marL="514350" lvl="0" indent="-514350">
              <a:buFont typeface="+mj-lt"/>
              <a:buAutoNum type="arabicPeriod"/>
            </a:pPr>
            <a:r>
              <a:rPr lang="en-US" sz="1800" dirty="0" err="1" smtClean="0"/>
              <a:t>Lwanga</a:t>
            </a:r>
            <a:r>
              <a:rPr lang="en-US" sz="1800" dirty="0" smtClean="0"/>
              <a:t> SK, Cho YT, </a:t>
            </a:r>
            <a:r>
              <a:rPr lang="en-US" sz="1800" dirty="0" err="1" smtClean="0"/>
              <a:t>Ayeni</a:t>
            </a:r>
            <a:r>
              <a:rPr lang="en-US" sz="1800" dirty="0" smtClean="0"/>
              <a:t> o. Teaching Health Statistics  Lesson And Seminar Outlines. WHO Geneva, 1999. 66-78.</a:t>
            </a:r>
          </a:p>
          <a:p>
            <a:pPr marL="514350" lvl="0" indent="-514350">
              <a:buFont typeface="+mj-lt"/>
              <a:buAutoNum type="arabicPeriod"/>
            </a:pPr>
            <a:r>
              <a:rPr lang="en-US" sz="1800" dirty="0" smtClean="0"/>
              <a:t>Sampling Methods in Medical Research. Available online at URL: </a:t>
            </a:r>
            <a:r>
              <a:rPr lang="en-US" sz="1800" u="sng" dirty="0" smtClean="0">
                <a:hlinkClick r:id="rId3"/>
              </a:rPr>
              <a:t>http://www.similima.com/thesis62.html</a:t>
            </a:r>
            <a:r>
              <a:rPr lang="en-US" sz="1800" dirty="0" smtClean="0"/>
              <a:t>.</a:t>
            </a:r>
          </a:p>
          <a:p>
            <a:pPr marL="514350" lvl="0" indent="-514350">
              <a:buFont typeface="+mj-lt"/>
              <a:buAutoNum type="arabicPeriod"/>
            </a:pPr>
            <a:r>
              <a:rPr lang="en-US" sz="1800" dirty="0" err="1" smtClean="0"/>
              <a:t>Rao</a:t>
            </a:r>
            <a:r>
              <a:rPr lang="en-US" sz="1800" dirty="0" smtClean="0"/>
              <a:t> KV. Biostatistics. A manual of statistical methods for use in health, nutrition = and anthropology. 2</a:t>
            </a:r>
            <a:r>
              <a:rPr lang="en-US" sz="1800" baseline="30000" dirty="0" smtClean="0"/>
              <a:t>nd</a:t>
            </a:r>
            <a:r>
              <a:rPr lang="en-US" sz="1800" dirty="0" smtClean="0"/>
              <a:t> ed. </a:t>
            </a:r>
            <a:r>
              <a:rPr lang="en-US" sz="1800" dirty="0" err="1" smtClean="0"/>
              <a:t>Jaypee</a:t>
            </a:r>
            <a:r>
              <a:rPr lang="en-US" sz="1800" dirty="0" smtClean="0"/>
              <a:t> brothers medical publisher (P) ltd. 2007. </a:t>
            </a:r>
            <a:r>
              <a:rPr lang="en-US" sz="1800" dirty="0" smtClean="0"/>
              <a:t>11-18.</a:t>
            </a:r>
          </a:p>
          <a:p>
            <a:pPr marL="514350" indent="-514350">
              <a:buFont typeface="+mj-lt"/>
              <a:buAutoNum type="arabicPeriod"/>
            </a:pPr>
            <a:r>
              <a:rPr lang="en-US" sz="1800" dirty="0" smtClean="0"/>
              <a:t>Sridhar MS. Research methodology; part 5 – sampling and sampling strategy. Available online at URL: </a:t>
            </a:r>
            <a:r>
              <a:rPr lang="en-US" sz="1800" u="sng" dirty="0" smtClean="0">
                <a:hlinkClick r:id="rId4"/>
              </a:rPr>
              <a:t>http://www.scribd.com/doc/203905/Research-Methodology-Part-5-Sampling-Sampling-Strategy-or-Plan#fullscreen:off</a:t>
            </a:r>
            <a:r>
              <a:rPr lang="en-US" sz="1800" dirty="0" smtClean="0"/>
              <a:t> </a:t>
            </a:r>
          </a:p>
          <a:p>
            <a:pPr marL="514350" lvl="0" indent="-514350">
              <a:buFont typeface="+mj-lt"/>
              <a:buAutoNum type="arabicPeriod"/>
            </a:pPr>
            <a:r>
              <a:rPr lang="en-US" sz="1800" dirty="0" err="1" smtClean="0"/>
              <a:t>Amol</a:t>
            </a:r>
            <a:r>
              <a:rPr lang="en-US" sz="1800" dirty="0" smtClean="0"/>
              <a:t> </a:t>
            </a:r>
            <a:r>
              <a:rPr lang="en-US" sz="1800" dirty="0" smtClean="0"/>
              <a:t>R </a:t>
            </a:r>
            <a:r>
              <a:rPr lang="en-US" sz="1800" dirty="0" err="1" smtClean="0"/>
              <a:t>Dongre</a:t>
            </a:r>
            <a:r>
              <a:rPr lang="en-US" sz="1800" dirty="0" smtClean="0"/>
              <a:t>, </a:t>
            </a:r>
            <a:r>
              <a:rPr lang="en-US" sz="1800" dirty="0" err="1" smtClean="0"/>
              <a:t>Pradeep</a:t>
            </a:r>
            <a:r>
              <a:rPr lang="en-US" sz="1800" dirty="0" smtClean="0"/>
              <a:t> R </a:t>
            </a:r>
            <a:r>
              <a:rPr lang="en-US" sz="1800" dirty="0" err="1" smtClean="0"/>
              <a:t>Deshmukh</a:t>
            </a:r>
            <a:r>
              <a:rPr lang="en-US" sz="1800" dirty="0" smtClean="0"/>
              <a:t> and </a:t>
            </a:r>
            <a:r>
              <a:rPr lang="en-US" sz="1800" dirty="0" err="1" smtClean="0"/>
              <a:t>Bishan</a:t>
            </a:r>
            <a:r>
              <a:rPr lang="en-US" sz="1800" dirty="0" smtClean="0"/>
              <a:t> S </a:t>
            </a:r>
            <a:r>
              <a:rPr lang="en-US" sz="1800" dirty="0" err="1" smtClean="0"/>
              <a:t>Garg</a:t>
            </a:r>
            <a:r>
              <a:rPr lang="en-US" sz="1800" dirty="0" smtClean="0"/>
              <a:t>. </a:t>
            </a:r>
            <a:r>
              <a:rPr lang="en-US" sz="1800" dirty="0" smtClean="0"/>
              <a:t>Awareness and Health Care Seeking for Newborn </a:t>
            </a:r>
            <a:r>
              <a:rPr lang="en-US" sz="1800" dirty="0" smtClean="0"/>
              <a:t>Danger Signs </a:t>
            </a:r>
            <a:r>
              <a:rPr lang="en-US" sz="1800" dirty="0" smtClean="0"/>
              <a:t>Among Mothers in </a:t>
            </a:r>
            <a:r>
              <a:rPr lang="en-US" sz="1800" dirty="0" err="1" smtClean="0"/>
              <a:t>Peri</a:t>
            </a:r>
            <a:r>
              <a:rPr lang="en-US" sz="1800" dirty="0" smtClean="0"/>
              <a:t>-Urban </a:t>
            </a:r>
            <a:r>
              <a:rPr lang="en-US" sz="1800" dirty="0" smtClean="0"/>
              <a:t>Wardha.</a:t>
            </a:r>
            <a:r>
              <a:rPr lang="en-US" sz="1800" dirty="0" smtClean="0"/>
              <a:t> Indian Journal of </a:t>
            </a:r>
            <a:r>
              <a:rPr lang="en-US" sz="1800" dirty="0" smtClean="0"/>
              <a:t>Pediatrics. </a:t>
            </a:r>
            <a:r>
              <a:rPr lang="en-US" sz="1800" dirty="0" smtClean="0"/>
              <a:t>May 9, </a:t>
            </a:r>
            <a:r>
              <a:rPr lang="en-US" sz="1800" dirty="0" smtClean="0"/>
              <a:t>2008. 2 </a:t>
            </a:r>
          </a:p>
          <a:p>
            <a:pPr marL="514350" lvl="0" indent="-514350">
              <a:buFont typeface="+mj-lt"/>
              <a:buAutoNum type="arabicPeriod"/>
            </a:pPr>
            <a:r>
              <a:rPr lang="pt-BR" sz="1800" dirty="0" smtClean="0"/>
              <a:t>Dongre </a:t>
            </a:r>
            <a:r>
              <a:rPr lang="pt-BR" sz="1800" dirty="0" smtClean="0"/>
              <a:t>AR, Deshmukh PR, Murali N, Garg </a:t>
            </a:r>
            <a:r>
              <a:rPr lang="pt-BR" sz="1800" dirty="0" smtClean="0"/>
              <a:t>BS. </a:t>
            </a:r>
            <a:r>
              <a:rPr lang="en-US" sz="1800" dirty="0" smtClean="0"/>
              <a:t>Tobacco consumption among </a:t>
            </a:r>
            <a:r>
              <a:rPr lang="en-US" sz="1800" dirty="0" smtClean="0"/>
              <a:t>adolescents in </a:t>
            </a:r>
            <a:r>
              <a:rPr lang="en-US" sz="1800" dirty="0" smtClean="0"/>
              <a:t>rural Wardha: Where and how </a:t>
            </a:r>
            <a:r>
              <a:rPr lang="en-US" sz="1800" dirty="0" smtClean="0"/>
              <a:t>tobacco control </a:t>
            </a:r>
            <a:r>
              <a:rPr lang="en-US" sz="1800" dirty="0" smtClean="0"/>
              <a:t>should focus its attention</a:t>
            </a:r>
            <a:r>
              <a:rPr lang="en-US" sz="1800" dirty="0" smtClean="0"/>
              <a:t>?. </a:t>
            </a:r>
            <a:r>
              <a:rPr lang="en-US" sz="1800" dirty="0" smtClean="0"/>
              <a:t>Indian Journal of Cancer </a:t>
            </a:r>
            <a:r>
              <a:rPr lang="en-US" sz="1800" dirty="0" smtClean="0"/>
              <a:t>;</a:t>
            </a:r>
            <a:r>
              <a:rPr lang="en-US" sz="1800" dirty="0" smtClean="0"/>
              <a:t> Sept </a:t>
            </a:r>
            <a:r>
              <a:rPr lang="en-US" sz="1800" dirty="0" smtClean="0"/>
              <a:t>2008: </a:t>
            </a:r>
            <a:r>
              <a:rPr lang="en-US" sz="1800" dirty="0" smtClean="0"/>
              <a:t>45 (3</a:t>
            </a:r>
            <a:r>
              <a:rPr lang="en-US" sz="1800" dirty="0" smtClean="0"/>
              <a:t>). 101</a:t>
            </a:r>
            <a:endParaRPr lang="en-US" sz="1800"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Thank you………..</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 of sampling techniques</a:t>
            </a:r>
            <a:endParaRPr lang="en-US" dirty="0"/>
          </a:p>
        </p:txBody>
      </p:sp>
      <p:sp>
        <p:nvSpPr>
          <p:cNvPr id="3" name="Content Placeholder 2"/>
          <p:cNvSpPr>
            <a:spLocks noGrp="1"/>
          </p:cNvSpPr>
          <p:nvPr>
            <p:ph idx="1"/>
          </p:nvPr>
        </p:nvSpPr>
        <p:spPr/>
        <p:txBody>
          <a:bodyPr>
            <a:normAutofit/>
          </a:bodyPr>
          <a:lstStyle/>
          <a:p>
            <a:r>
              <a:rPr lang="en-US" dirty="0" smtClean="0"/>
              <a:t>Census requires enormous time, trained personnel, money etc. and slightest bias can get magnified when no. of observations are </a:t>
            </a:r>
            <a:r>
              <a:rPr lang="en-US" dirty="0" smtClean="0"/>
              <a:t>increased.</a:t>
            </a:r>
          </a:p>
          <a:p>
            <a:endParaRPr lang="en-US" dirty="0" smtClean="0"/>
          </a:p>
          <a:p>
            <a:r>
              <a:rPr lang="en-US" dirty="0" smtClean="0"/>
              <a:t>Thus </a:t>
            </a:r>
            <a:r>
              <a:rPr lang="en-US" dirty="0" smtClean="0"/>
              <a:t>most of the time its not feasible to collect data from whole population.</a:t>
            </a:r>
          </a:p>
          <a:p>
            <a:endParaRPr lang="en-US" dirty="0" smtClean="0"/>
          </a:p>
          <a:p>
            <a:r>
              <a:rPr lang="en-US" dirty="0" smtClean="0"/>
              <a:t>Thus with sampling techniques data collected and analyzed in much less time and </a:t>
            </a:r>
            <a:r>
              <a:rPr lang="en-US" dirty="0" smtClean="0"/>
              <a:t>money and also </a:t>
            </a:r>
            <a:r>
              <a:rPr lang="en-US" dirty="0" smtClean="0"/>
              <a:t>reduces inspection fatigue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Sampling ?</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r>
              <a:rPr lang="en-US" dirty="0" smtClean="0"/>
              <a:t>Procedure by which some members of a population are selected as representative of the entire population.  OR</a:t>
            </a:r>
          </a:p>
          <a:p>
            <a:pPr marL="342900" lvl="1" indent="-342900">
              <a:buFont typeface="Arial" pitchFamily="34" charset="0"/>
              <a:buChar char="•"/>
            </a:pPr>
            <a:r>
              <a:rPr lang="en-US" dirty="0" smtClean="0"/>
              <a:t>Procedure of selection of part of an aggregate to represent the whole population. </a:t>
            </a:r>
          </a:p>
          <a:p>
            <a:pPr marL="742950" lvl="2" indent="-342900"/>
            <a:r>
              <a:rPr lang="en-US" dirty="0" smtClean="0"/>
              <a:t>The sub-group thus selected to represent the whole population is known as SAMPLE</a:t>
            </a:r>
          </a:p>
          <a:p>
            <a:r>
              <a:rPr lang="en-US" dirty="0" smtClean="0"/>
              <a:t>Thus sampling method is the scientific &amp; objective procedure of selecting unit from a population and provides a sample that is expected to be representative of the population as a whole.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_toiletsq_women.gif"/>
          <p:cNvPicPr preferRelativeResize="0">
            <a:picLocks noChangeAspect="1" noChangeArrowheads="1"/>
          </p:cNvPicPr>
          <p:nvPr/>
        </p:nvPicPr>
        <p:blipFill>
          <a:blip r:embed="rId3" cstate="print">
            <a:grayscl/>
          </a:blip>
          <a:srcRect/>
          <a:stretch>
            <a:fillRect/>
          </a:stretch>
        </p:blipFill>
        <p:spPr bwMode="auto">
          <a:xfrm>
            <a:off x="5715000" y="3657600"/>
            <a:ext cx="363538" cy="752475"/>
          </a:xfrm>
          <a:prstGeom prst="rect">
            <a:avLst/>
          </a:prstGeom>
          <a:noFill/>
          <a:effectLst/>
        </p:spPr>
      </p:pic>
      <p:pic>
        <p:nvPicPr>
          <p:cNvPr id="3" name="Picture 6" descr="13_toiletsq_women.gif"/>
          <p:cNvPicPr preferRelativeResize="0">
            <a:picLocks noChangeAspect="1" noChangeArrowheads="1"/>
          </p:cNvPicPr>
          <p:nvPr/>
        </p:nvPicPr>
        <p:blipFill>
          <a:blip r:embed="rId3" cstate="print">
            <a:grayscl/>
          </a:blip>
          <a:srcRect/>
          <a:stretch>
            <a:fillRect/>
          </a:stretch>
        </p:blipFill>
        <p:spPr bwMode="auto">
          <a:xfrm>
            <a:off x="4953000" y="3200400"/>
            <a:ext cx="363538" cy="752475"/>
          </a:xfrm>
          <a:prstGeom prst="rect">
            <a:avLst/>
          </a:prstGeom>
          <a:noFill/>
          <a:effectLst/>
        </p:spPr>
      </p:pic>
      <p:sp>
        <p:nvSpPr>
          <p:cNvPr id="4" name="Rectangle 2"/>
          <p:cNvSpPr txBox="1">
            <a:spLocks noChangeArrowheads="1"/>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What exactly IS a “sample”?</a:t>
            </a:r>
            <a:endParaRPr kumimoji="0" lang="en-US" sz="4400" b="0" i="0" u="none" strike="noStrike" kern="1200" cap="none" spc="0" normalizeH="0" baseline="0" noProof="0">
              <a:ln>
                <a:noFill/>
              </a:ln>
              <a:solidFill>
                <a:schemeClr val="tx1"/>
              </a:solidFill>
              <a:effectLst/>
              <a:uLnTx/>
              <a:uFillTx/>
              <a:latin typeface="+mj-lt"/>
              <a:ea typeface="+mj-ea"/>
              <a:cs typeface="+mj-cs"/>
            </a:endParaRPr>
          </a:p>
        </p:txBody>
      </p:sp>
      <p:pic>
        <p:nvPicPr>
          <p:cNvPr id="5"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953000" y="4343400"/>
            <a:ext cx="295275" cy="752475"/>
          </a:xfrm>
          <a:prstGeom prst="rect">
            <a:avLst/>
          </a:prstGeom>
          <a:noFill/>
          <a:effectLst/>
        </p:spPr>
      </p:pic>
      <p:pic>
        <p:nvPicPr>
          <p:cNvPr id="6"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7848600" y="4038600"/>
            <a:ext cx="295275" cy="752475"/>
          </a:xfrm>
          <a:prstGeom prst="rect">
            <a:avLst/>
          </a:prstGeom>
          <a:noFill/>
          <a:effectLst/>
        </p:spPr>
      </p:pic>
      <p:pic>
        <p:nvPicPr>
          <p:cNvPr id="7" name="Picture 6" descr="13_toiletsq_women.gif"/>
          <p:cNvPicPr preferRelativeResize="0">
            <a:picLocks noChangeAspect="1" noChangeArrowheads="1"/>
          </p:cNvPicPr>
          <p:nvPr/>
        </p:nvPicPr>
        <p:blipFill>
          <a:blip r:embed="rId3" cstate="print">
            <a:grayscl/>
          </a:blip>
          <a:srcRect/>
          <a:stretch>
            <a:fillRect/>
          </a:stretch>
        </p:blipFill>
        <p:spPr bwMode="auto">
          <a:xfrm>
            <a:off x="5562600" y="2743200"/>
            <a:ext cx="363538" cy="752475"/>
          </a:xfrm>
          <a:prstGeom prst="rect">
            <a:avLst/>
          </a:prstGeom>
          <a:noFill/>
          <a:effectLst/>
        </p:spPr>
      </p:pic>
      <p:pic>
        <p:nvPicPr>
          <p:cNvPr id="8" name="Picture 6" descr="13_toiletsq_women.gif"/>
          <p:cNvPicPr preferRelativeResize="0">
            <a:picLocks noChangeAspect="1" noChangeArrowheads="1"/>
          </p:cNvPicPr>
          <p:nvPr/>
        </p:nvPicPr>
        <p:blipFill>
          <a:blip r:embed="rId3" cstate="print">
            <a:grayscl/>
          </a:blip>
          <a:srcRect/>
          <a:stretch>
            <a:fillRect/>
          </a:stretch>
        </p:blipFill>
        <p:spPr bwMode="auto">
          <a:xfrm>
            <a:off x="6421438" y="4038600"/>
            <a:ext cx="363537" cy="752475"/>
          </a:xfrm>
          <a:prstGeom prst="rect">
            <a:avLst/>
          </a:prstGeom>
          <a:noFill/>
          <a:effectLst/>
        </p:spPr>
      </p:pic>
      <p:pic>
        <p:nvPicPr>
          <p:cNvPr id="9"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6324600" y="3048000"/>
            <a:ext cx="295275" cy="752475"/>
          </a:xfrm>
          <a:prstGeom prst="rect">
            <a:avLst/>
          </a:prstGeom>
          <a:noFill/>
          <a:effectLst/>
        </p:spPr>
      </p:pic>
      <p:pic>
        <p:nvPicPr>
          <p:cNvPr id="10" name="Picture 6" descr="13_toiletsq_women.gif"/>
          <p:cNvPicPr preferRelativeResize="0">
            <a:picLocks noChangeAspect="1" noChangeArrowheads="1"/>
          </p:cNvPicPr>
          <p:nvPr/>
        </p:nvPicPr>
        <p:blipFill>
          <a:blip r:embed="rId3" cstate="print">
            <a:grayscl/>
          </a:blip>
          <a:srcRect/>
          <a:stretch>
            <a:fillRect/>
          </a:stretch>
        </p:blipFill>
        <p:spPr bwMode="auto">
          <a:xfrm>
            <a:off x="2687638" y="3276600"/>
            <a:ext cx="363537" cy="752475"/>
          </a:xfrm>
          <a:prstGeom prst="rect">
            <a:avLst/>
          </a:prstGeom>
          <a:noFill/>
          <a:effectLst/>
        </p:spPr>
      </p:pic>
      <p:pic>
        <p:nvPicPr>
          <p:cNvPr id="11"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063750" y="3048000"/>
            <a:ext cx="295275" cy="752475"/>
          </a:xfrm>
          <a:prstGeom prst="rect">
            <a:avLst/>
          </a:prstGeom>
          <a:noFill/>
          <a:effectLst/>
        </p:spPr>
      </p:pic>
      <p:pic>
        <p:nvPicPr>
          <p:cNvPr id="12" name="Picture 6" descr="13_toiletsq_women.gif"/>
          <p:cNvPicPr preferRelativeResize="0">
            <a:picLocks noChangeAspect="1" noChangeArrowheads="1"/>
          </p:cNvPicPr>
          <p:nvPr/>
        </p:nvPicPr>
        <p:blipFill>
          <a:blip r:embed="rId3" cstate="print">
            <a:grayscl/>
          </a:blip>
          <a:srcRect/>
          <a:stretch>
            <a:fillRect/>
          </a:stretch>
        </p:blipFill>
        <p:spPr bwMode="auto">
          <a:xfrm>
            <a:off x="3124200" y="2819400"/>
            <a:ext cx="363538" cy="752475"/>
          </a:xfrm>
          <a:prstGeom prst="rect">
            <a:avLst/>
          </a:prstGeom>
          <a:noFill/>
          <a:effectLst/>
        </p:spPr>
      </p:pic>
      <p:pic>
        <p:nvPicPr>
          <p:cNvPr id="13" name="Content Placeholder 3" descr="12_toiletsq_men.gif"/>
          <p:cNvPicPr preferRelativeResize="0">
            <a:picLocks noChangeAspect="1" noChangeArrowheads="1"/>
          </p:cNvPicPr>
          <p:nvPr/>
        </p:nvPicPr>
        <p:blipFill>
          <a:blip r:embed="rId4" cstate="print">
            <a:grayscl/>
          </a:blip>
          <a:srcRect/>
          <a:stretch>
            <a:fillRect/>
          </a:stretch>
        </p:blipFill>
        <p:spPr bwMode="auto">
          <a:xfrm flipH="1">
            <a:off x="1520825" y="3276600"/>
            <a:ext cx="295275" cy="752475"/>
          </a:xfrm>
          <a:prstGeom prst="rect">
            <a:avLst/>
          </a:prstGeom>
          <a:noFill/>
          <a:effectLst/>
        </p:spPr>
      </p:pic>
      <p:pic>
        <p:nvPicPr>
          <p:cNvPr id="14"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3810000" y="2667000"/>
            <a:ext cx="295275" cy="752475"/>
          </a:xfrm>
          <a:prstGeom prst="rect">
            <a:avLst/>
          </a:prstGeom>
          <a:noFill/>
          <a:effectLst/>
        </p:spPr>
      </p:pic>
      <p:pic>
        <p:nvPicPr>
          <p:cNvPr id="15" name="Picture 6" descr="13_toiletsq_women.gif"/>
          <p:cNvPicPr preferRelativeResize="0">
            <a:picLocks noChangeAspect="1" noChangeArrowheads="1"/>
          </p:cNvPicPr>
          <p:nvPr/>
        </p:nvPicPr>
        <p:blipFill>
          <a:blip r:embed="rId3" cstate="print">
            <a:grayscl/>
          </a:blip>
          <a:srcRect/>
          <a:stretch>
            <a:fillRect/>
          </a:stretch>
        </p:blipFill>
        <p:spPr bwMode="auto">
          <a:xfrm>
            <a:off x="2895600" y="4114800"/>
            <a:ext cx="363538" cy="752475"/>
          </a:xfrm>
          <a:prstGeom prst="rect">
            <a:avLst/>
          </a:prstGeom>
          <a:noFill/>
          <a:effectLst/>
        </p:spPr>
      </p:pic>
      <p:pic>
        <p:nvPicPr>
          <p:cNvPr id="16"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722563" y="4953000"/>
            <a:ext cx="295275" cy="752475"/>
          </a:xfrm>
          <a:prstGeom prst="rect">
            <a:avLst/>
          </a:prstGeom>
          <a:noFill/>
          <a:effectLst/>
        </p:spPr>
      </p:pic>
      <p:pic>
        <p:nvPicPr>
          <p:cNvPr id="17" name="Picture 6" descr="13_toiletsq_women.gif"/>
          <p:cNvPicPr preferRelativeResize="0">
            <a:picLocks noChangeAspect="1" noChangeArrowheads="1"/>
          </p:cNvPicPr>
          <p:nvPr/>
        </p:nvPicPr>
        <p:blipFill>
          <a:blip r:embed="rId3" cstate="print">
            <a:grayscl/>
          </a:blip>
          <a:srcRect/>
          <a:stretch>
            <a:fillRect/>
          </a:stretch>
        </p:blipFill>
        <p:spPr bwMode="auto">
          <a:xfrm>
            <a:off x="3581400" y="4953000"/>
            <a:ext cx="363538" cy="752475"/>
          </a:xfrm>
          <a:prstGeom prst="rect">
            <a:avLst/>
          </a:prstGeom>
          <a:noFill/>
          <a:effectLst/>
        </p:spPr>
      </p:pic>
      <p:pic>
        <p:nvPicPr>
          <p:cNvPr id="18"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1752600" y="4572000"/>
            <a:ext cx="295275" cy="752475"/>
          </a:xfrm>
          <a:prstGeom prst="rect">
            <a:avLst/>
          </a:prstGeom>
          <a:noFill/>
          <a:effectLst/>
        </p:spPr>
      </p:pic>
      <p:pic>
        <p:nvPicPr>
          <p:cNvPr id="19"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495800" y="2667000"/>
            <a:ext cx="295275" cy="752475"/>
          </a:xfrm>
          <a:prstGeom prst="rect">
            <a:avLst/>
          </a:prstGeom>
          <a:noFill/>
          <a:effectLst/>
        </p:spPr>
      </p:pic>
      <p:pic>
        <p:nvPicPr>
          <p:cNvPr id="20"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191000" y="3429000"/>
            <a:ext cx="295275" cy="752475"/>
          </a:xfrm>
          <a:prstGeom prst="rect">
            <a:avLst/>
          </a:prstGeom>
          <a:noFill/>
          <a:effectLst/>
        </p:spPr>
      </p:pic>
      <p:pic>
        <p:nvPicPr>
          <p:cNvPr id="21"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7162800" y="3352800"/>
            <a:ext cx="295275" cy="752475"/>
          </a:xfrm>
          <a:prstGeom prst="rect">
            <a:avLst/>
          </a:prstGeom>
          <a:noFill/>
          <a:effectLst/>
        </p:spPr>
      </p:pic>
      <p:pic>
        <p:nvPicPr>
          <p:cNvPr id="22"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191000" y="4191000"/>
            <a:ext cx="295275" cy="752475"/>
          </a:xfrm>
          <a:prstGeom prst="rect">
            <a:avLst/>
          </a:prstGeom>
          <a:noFill/>
          <a:effectLst/>
        </p:spPr>
      </p:pic>
      <p:pic>
        <p:nvPicPr>
          <p:cNvPr id="23"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3505200" y="3733800"/>
            <a:ext cx="295275" cy="752475"/>
          </a:xfrm>
          <a:prstGeom prst="rect">
            <a:avLst/>
          </a:prstGeom>
          <a:noFill/>
          <a:effectLst/>
        </p:spPr>
      </p:pic>
      <p:pic>
        <p:nvPicPr>
          <p:cNvPr id="24" name="Picture 6" descr="13_toiletsq_women.gif"/>
          <p:cNvPicPr preferRelativeResize="0">
            <a:picLocks noChangeAspect="1" noChangeArrowheads="1"/>
          </p:cNvPicPr>
          <p:nvPr/>
        </p:nvPicPr>
        <p:blipFill>
          <a:blip r:embed="rId3" cstate="print">
            <a:grayscl/>
          </a:blip>
          <a:srcRect/>
          <a:stretch>
            <a:fillRect/>
          </a:stretch>
        </p:blipFill>
        <p:spPr bwMode="auto">
          <a:xfrm>
            <a:off x="6096000" y="4953000"/>
            <a:ext cx="363538" cy="752475"/>
          </a:xfrm>
          <a:prstGeom prst="rect">
            <a:avLst/>
          </a:prstGeom>
          <a:noFill/>
          <a:effectLst/>
        </p:spPr>
      </p:pic>
      <p:pic>
        <p:nvPicPr>
          <p:cNvPr id="25"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5486400" y="4648200"/>
            <a:ext cx="295275" cy="752475"/>
          </a:xfrm>
          <a:prstGeom prst="rect">
            <a:avLst/>
          </a:prstGeom>
          <a:noFill/>
          <a:effectLst/>
        </p:spPr>
      </p:pic>
      <p:pic>
        <p:nvPicPr>
          <p:cNvPr id="26" name="Picture 6" descr="13_toiletsq_women.gif"/>
          <p:cNvPicPr preferRelativeResize="0">
            <a:picLocks noChangeAspect="1" noChangeArrowheads="1"/>
          </p:cNvPicPr>
          <p:nvPr/>
        </p:nvPicPr>
        <p:blipFill>
          <a:blip r:embed="rId3" cstate="print">
            <a:grayscl/>
          </a:blip>
          <a:srcRect/>
          <a:stretch>
            <a:fillRect/>
          </a:stretch>
        </p:blipFill>
        <p:spPr bwMode="auto">
          <a:xfrm>
            <a:off x="6858000" y="4495800"/>
            <a:ext cx="363538" cy="752475"/>
          </a:xfrm>
          <a:prstGeom prst="rect">
            <a:avLst/>
          </a:prstGeom>
          <a:noFill/>
          <a:effectLst/>
        </p:spPr>
      </p:pic>
      <p:pic>
        <p:nvPicPr>
          <p:cNvPr id="27"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286000" y="3962400"/>
            <a:ext cx="295275" cy="752475"/>
          </a:xfrm>
          <a:prstGeom prst="rect">
            <a:avLst/>
          </a:prstGeom>
          <a:noFill/>
          <a:effectLst/>
        </p:spPr>
      </p:pic>
      <p:pic>
        <p:nvPicPr>
          <p:cNvPr id="28" name="Picture 6" descr="13_toiletsq_women.gif"/>
          <p:cNvPicPr preferRelativeResize="0">
            <a:picLocks noChangeAspect="1" noChangeArrowheads="1"/>
          </p:cNvPicPr>
          <p:nvPr/>
        </p:nvPicPr>
        <p:blipFill>
          <a:blip r:embed="rId3" cstate="print">
            <a:grayscl/>
          </a:blip>
          <a:srcRect/>
          <a:stretch>
            <a:fillRect/>
          </a:stretch>
        </p:blipFill>
        <p:spPr bwMode="auto">
          <a:xfrm>
            <a:off x="6172200" y="3810000"/>
            <a:ext cx="363538" cy="752475"/>
          </a:xfrm>
          <a:prstGeom prst="rect">
            <a:avLst/>
          </a:prstGeom>
          <a:noFill/>
          <a:effectLst/>
        </p:spPr>
      </p:pic>
      <p:pic>
        <p:nvPicPr>
          <p:cNvPr id="29" name="Picture 6" descr="13_toiletsq_women.gif"/>
          <p:cNvPicPr preferRelativeResize="0">
            <a:picLocks noChangeAspect="1" noChangeArrowheads="1"/>
          </p:cNvPicPr>
          <p:nvPr/>
        </p:nvPicPr>
        <p:blipFill>
          <a:blip r:embed="rId3" cstate="print">
            <a:grayscl/>
          </a:blip>
          <a:srcRect/>
          <a:stretch>
            <a:fillRect/>
          </a:stretch>
        </p:blipFill>
        <p:spPr bwMode="auto">
          <a:xfrm>
            <a:off x="5410200" y="3352800"/>
            <a:ext cx="363538" cy="752475"/>
          </a:xfrm>
          <a:prstGeom prst="rect">
            <a:avLst/>
          </a:prstGeom>
          <a:noFill/>
          <a:effectLst/>
        </p:spPr>
      </p:pic>
      <p:pic>
        <p:nvPicPr>
          <p:cNvPr id="30"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5257800" y="4953000"/>
            <a:ext cx="295275" cy="752475"/>
          </a:xfrm>
          <a:prstGeom prst="rect">
            <a:avLst/>
          </a:prstGeom>
          <a:noFill/>
          <a:effectLst/>
        </p:spPr>
      </p:pic>
      <p:pic>
        <p:nvPicPr>
          <p:cNvPr id="31"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8305800" y="4191000"/>
            <a:ext cx="295275" cy="752475"/>
          </a:xfrm>
          <a:prstGeom prst="rect">
            <a:avLst/>
          </a:prstGeom>
          <a:noFill/>
          <a:effectLst/>
        </p:spPr>
      </p:pic>
      <p:pic>
        <p:nvPicPr>
          <p:cNvPr id="32" name="Picture 6" descr="13_toiletsq_women.gif"/>
          <p:cNvPicPr preferRelativeResize="0">
            <a:picLocks noChangeAspect="1" noChangeArrowheads="1"/>
          </p:cNvPicPr>
          <p:nvPr/>
        </p:nvPicPr>
        <p:blipFill>
          <a:blip r:embed="rId3" cstate="print">
            <a:grayscl/>
          </a:blip>
          <a:srcRect/>
          <a:stretch>
            <a:fillRect/>
          </a:stretch>
        </p:blipFill>
        <p:spPr bwMode="auto">
          <a:xfrm>
            <a:off x="5943600" y="2743200"/>
            <a:ext cx="363538" cy="752475"/>
          </a:xfrm>
          <a:prstGeom prst="rect">
            <a:avLst/>
          </a:prstGeom>
          <a:noFill/>
          <a:effectLst/>
        </p:spPr>
      </p:pic>
      <p:pic>
        <p:nvPicPr>
          <p:cNvPr id="33" name="Picture 6" descr="13_toiletsq_women.gif"/>
          <p:cNvPicPr preferRelativeResize="0">
            <a:picLocks noChangeAspect="1" noChangeArrowheads="1"/>
          </p:cNvPicPr>
          <p:nvPr/>
        </p:nvPicPr>
        <p:blipFill>
          <a:blip r:embed="rId3" cstate="print">
            <a:grayscl/>
          </a:blip>
          <a:srcRect/>
          <a:stretch>
            <a:fillRect/>
          </a:stretch>
        </p:blipFill>
        <p:spPr bwMode="auto">
          <a:xfrm>
            <a:off x="6878638" y="4191000"/>
            <a:ext cx="363537" cy="752475"/>
          </a:xfrm>
          <a:prstGeom prst="rect">
            <a:avLst/>
          </a:prstGeom>
          <a:noFill/>
          <a:effectLst/>
        </p:spPr>
      </p:pic>
      <p:pic>
        <p:nvPicPr>
          <p:cNvPr id="34"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6629400" y="3200400"/>
            <a:ext cx="295275" cy="752475"/>
          </a:xfrm>
          <a:prstGeom prst="rect">
            <a:avLst/>
          </a:prstGeom>
          <a:noFill/>
          <a:effectLst/>
        </p:spPr>
      </p:pic>
      <p:pic>
        <p:nvPicPr>
          <p:cNvPr id="35" name="Picture 6" descr="13_toiletsq_women.gif"/>
          <p:cNvPicPr preferRelativeResize="0">
            <a:picLocks noChangeAspect="1" noChangeArrowheads="1"/>
          </p:cNvPicPr>
          <p:nvPr/>
        </p:nvPicPr>
        <p:blipFill>
          <a:blip r:embed="rId3" cstate="print">
            <a:grayscl/>
          </a:blip>
          <a:srcRect/>
          <a:stretch>
            <a:fillRect/>
          </a:stretch>
        </p:blipFill>
        <p:spPr bwMode="auto">
          <a:xfrm>
            <a:off x="3144838" y="3429000"/>
            <a:ext cx="363537" cy="752475"/>
          </a:xfrm>
          <a:prstGeom prst="rect">
            <a:avLst/>
          </a:prstGeom>
          <a:noFill/>
          <a:effectLst/>
        </p:spPr>
      </p:pic>
      <p:pic>
        <p:nvPicPr>
          <p:cNvPr id="36"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520950" y="3200400"/>
            <a:ext cx="295275" cy="752475"/>
          </a:xfrm>
          <a:prstGeom prst="rect">
            <a:avLst/>
          </a:prstGeom>
          <a:noFill/>
          <a:effectLst/>
        </p:spPr>
      </p:pic>
      <p:pic>
        <p:nvPicPr>
          <p:cNvPr id="37" name="Picture 6" descr="13_toiletsq_women.gif"/>
          <p:cNvPicPr preferRelativeResize="0">
            <a:picLocks noChangeAspect="1" noChangeArrowheads="1"/>
          </p:cNvPicPr>
          <p:nvPr/>
        </p:nvPicPr>
        <p:blipFill>
          <a:blip r:embed="rId3" cstate="print">
            <a:grayscl/>
          </a:blip>
          <a:srcRect/>
          <a:stretch>
            <a:fillRect/>
          </a:stretch>
        </p:blipFill>
        <p:spPr bwMode="auto">
          <a:xfrm>
            <a:off x="3581400" y="2971800"/>
            <a:ext cx="363538" cy="752475"/>
          </a:xfrm>
          <a:prstGeom prst="rect">
            <a:avLst/>
          </a:prstGeom>
          <a:noFill/>
          <a:effectLst/>
        </p:spPr>
      </p:pic>
      <p:pic>
        <p:nvPicPr>
          <p:cNvPr id="38" name="Content Placeholder 3" descr="12_toiletsq_men.gif"/>
          <p:cNvPicPr preferRelativeResize="0">
            <a:picLocks noChangeAspect="1" noChangeArrowheads="1"/>
          </p:cNvPicPr>
          <p:nvPr/>
        </p:nvPicPr>
        <p:blipFill>
          <a:blip r:embed="rId4" cstate="print">
            <a:grayscl/>
          </a:blip>
          <a:srcRect/>
          <a:stretch>
            <a:fillRect/>
          </a:stretch>
        </p:blipFill>
        <p:spPr bwMode="auto">
          <a:xfrm flipH="1">
            <a:off x="1978025" y="3429000"/>
            <a:ext cx="295275" cy="752475"/>
          </a:xfrm>
          <a:prstGeom prst="rect">
            <a:avLst/>
          </a:prstGeom>
          <a:noFill/>
          <a:effectLst/>
        </p:spPr>
      </p:pic>
      <p:pic>
        <p:nvPicPr>
          <p:cNvPr id="39"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267200" y="2819400"/>
            <a:ext cx="295275" cy="752475"/>
          </a:xfrm>
          <a:prstGeom prst="rect">
            <a:avLst/>
          </a:prstGeom>
          <a:noFill/>
          <a:effectLst/>
        </p:spPr>
      </p:pic>
      <p:pic>
        <p:nvPicPr>
          <p:cNvPr id="40" name="Picture 6" descr="13_toiletsq_women.gif"/>
          <p:cNvPicPr preferRelativeResize="0">
            <a:picLocks noChangeAspect="1" noChangeArrowheads="1"/>
          </p:cNvPicPr>
          <p:nvPr/>
        </p:nvPicPr>
        <p:blipFill>
          <a:blip r:embed="rId3" cstate="print">
            <a:grayscl/>
          </a:blip>
          <a:srcRect/>
          <a:stretch>
            <a:fillRect/>
          </a:stretch>
        </p:blipFill>
        <p:spPr bwMode="auto">
          <a:xfrm>
            <a:off x="3352800" y="4267200"/>
            <a:ext cx="363538" cy="752475"/>
          </a:xfrm>
          <a:prstGeom prst="rect">
            <a:avLst/>
          </a:prstGeom>
          <a:noFill/>
          <a:effectLst/>
        </p:spPr>
      </p:pic>
      <p:pic>
        <p:nvPicPr>
          <p:cNvPr id="41"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3179763" y="5105400"/>
            <a:ext cx="295275" cy="752475"/>
          </a:xfrm>
          <a:prstGeom prst="rect">
            <a:avLst/>
          </a:prstGeom>
          <a:noFill/>
          <a:effectLst/>
        </p:spPr>
      </p:pic>
      <p:pic>
        <p:nvPicPr>
          <p:cNvPr id="42" name="Picture 6" descr="13_toiletsq_women.gif"/>
          <p:cNvPicPr preferRelativeResize="0">
            <a:picLocks noChangeAspect="1" noChangeArrowheads="1"/>
          </p:cNvPicPr>
          <p:nvPr/>
        </p:nvPicPr>
        <p:blipFill>
          <a:blip r:embed="rId3" cstate="print">
            <a:grayscl/>
          </a:blip>
          <a:srcRect/>
          <a:stretch>
            <a:fillRect/>
          </a:stretch>
        </p:blipFill>
        <p:spPr bwMode="auto">
          <a:xfrm>
            <a:off x="4059238" y="5105400"/>
            <a:ext cx="363537" cy="752475"/>
          </a:xfrm>
          <a:prstGeom prst="rect">
            <a:avLst/>
          </a:prstGeom>
          <a:noFill/>
          <a:effectLst/>
        </p:spPr>
      </p:pic>
      <p:pic>
        <p:nvPicPr>
          <p:cNvPr id="43"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209800" y="4724400"/>
            <a:ext cx="295275" cy="752475"/>
          </a:xfrm>
          <a:prstGeom prst="rect">
            <a:avLst/>
          </a:prstGeom>
          <a:noFill/>
          <a:effectLst/>
        </p:spPr>
      </p:pic>
      <p:pic>
        <p:nvPicPr>
          <p:cNvPr id="44"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953000" y="2819400"/>
            <a:ext cx="295275" cy="752475"/>
          </a:xfrm>
          <a:prstGeom prst="rect">
            <a:avLst/>
          </a:prstGeom>
          <a:noFill/>
          <a:effectLst/>
        </p:spPr>
      </p:pic>
      <p:pic>
        <p:nvPicPr>
          <p:cNvPr id="45"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648200" y="3581400"/>
            <a:ext cx="295275" cy="752475"/>
          </a:xfrm>
          <a:prstGeom prst="rect">
            <a:avLst/>
          </a:prstGeom>
          <a:noFill/>
          <a:effectLst/>
        </p:spPr>
      </p:pic>
      <p:pic>
        <p:nvPicPr>
          <p:cNvPr id="46"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7620000" y="3505200"/>
            <a:ext cx="295275" cy="752475"/>
          </a:xfrm>
          <a:prstGeom prst="rect">
            <a:avLst/>
          </a:prstGeom>
          <a:noFill/>
          <a:effectLst/>
        </p:spPr>
      </p:pic>
      <p:pic>
        <p:nvPicPr>
          <p:cNvPr id="47"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703763" y="4343400"/>
            <a:ext cx="295275" cy="752475"/>
          </a:xfrm>
          <a:prstGeom prst="rect">
            <a:avLst/>
          </a:prstGeom>
          <a:noFill/>
          <a:effectLst/>
        </p:spPr>
      </p:pic>
      <p:pic>
        <p:nvPicPr>
          <p:cNvPr id="48"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3962400" y="3886200"/>
            <a:ext cx="295275" cy="752475"/>
          </a:xfrm>
          <a:prstGeom prst="rect">
            <a:avLst/>
          </a:prstGeom>
          <a:noFill/>
          <a:effectLst/>
        </p:spPr>
      </p:pic>
      <p:pic>
        <p:nvPicPr>
          <p:cNvPr id="49" name="Picture 6" descr="13_toiletsq_women.gif"/>
          <p:cNvPicPr preferRelativeResize="0">
            <a:picLocks noChangeAspect="1" noChangeArrowheads="1"/>
          </p:cNvPicPr>
          <p:nvPr/>
        </p:nvPicPr>
        <p:blipFill>
          <a:blip r:embed="rId3" cstate="print">
            <a:grayscl/>
          </a:blip>
          <a:srcRect/>
          <a:stretch>
            <a:fillRect/>
          </a:stretch>
        </p:blipFill>
        <p:spPr bwMode="auto">
          <a:xfrm>
            <a:off x="6553200" y="5105400"/>
            <a:ext cx="363538" cy="752475"/>
          </a:xfrm>
          <a:prstGeom prst="rect">
            <a:avLst/>
          </a:prstGeom>
          <a:noFill/>
          <a:effectLst/>
        </p:spPr>
      </p:pic>
      <p:pic>
        <p:nvPicPr>
          <p:cNvPr id="50"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5943600" y="4800600"/>
            <a:ext cx="295275" cy="752475"/>
          </a:xfrm>
          <a:prstGeom prst="rect">
            <a:avLst/>
          </a:prstGeom>
          <a:noFill/>
          <a:effectLst/>
        </p:spPr>
      </p:pic>
      <p:pic>
        <p:nvPicPr>
          <p:cNvPr id="51" name="Picture 6" descr="13_toiletsq_women.gif"/>
          <p:cNvPicPr preferRelativeResize="0">
            <a:picLocks noChangeAspect="1" noChangeArrowheads="1"/>
          </p:cNvPicPr>
          <p:nvPr/>
        </p:nvPicPr>
        <p:blipFill>
          <a:blip r:embed="rId3" cstate="print">
            <a:grayscl/>
          </a:blip>
          <a:srcRect/>
          <a:stretch>
            <a:fillRect/>
          </a:stretch>
        </p:blipFill>
        <p:spPr bwMode="auto">
          <a:xfrm>
            <a:off x="7315200" y="4648200"/>
            <a:ext cx="363538" cy="752475"/>
          </a:xfrm>
          <a:prstGeom prst="rect">
            <a:avLst/>
          </a:prstGeom>
          <a:noFill/>
          <a:effectLst/>
        </p:spPr>
      </p:pic>
      <p:pic>
        <p:nvPicPr>
          <p:cNvPr id="52"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743200" y="4114800"/>
            <a:ext cx="295275" cy="752475"/>
          </a:xfrm>
          <a:prstGeom prst="rect">
            <a:avLst/>
          </a:prstGeom>
          <a:noFill/>
          <a:effectLst/>
        </p:spPr>
      </p:pic>
      <p:sp>
        <p:nvSpPr>
          <p:cNvPr id="53" name="AutoShape 64"/>
          <p:cNvSpPr>
            <a:spLocks noChangeArrowheads="1"/>
          </p:cNvSpPr>
          <p:nvPr/>
        </p:nvSpPr>
        <p:spPr bwMode="auto">
          <a:xfrm>
            <a:off x="4876800" y="1981200"/>
            <a:ext cx="3429000" cy="2209800"/>
          </a:xfrm>
          <a:prstGeom prst="wedgeRectCallout">
            <a:avLst>
              <a:gd name="adj1" fmla="val -72083"/>
              <a:gd name="adj2" fmla="val 60778"/>
            </a:avLst>
          </a:prstGeom>
          <a:solidFill>
            <a:srgbClr val="E6E6E6"/>
          </a:solidFill>
          <a:ln w="9525">
            <a:solidFill>
              <a:schemeClr val="tx1"/>
            </a:solidFill>
            <a:miter lim="800000"/>
            <a:headEnd/>
            <a:tailEnd/>
          </a:ln>
          <a:effectLst>
            <a:outerShdw dist="114300" dir="2700000" algn="ctr" rotWithShape="0">
              <a:schemeClr val="bg2"/>
            </a:outerShdw>
          </a:effectLst>
        </p:spPr>
        <p:txBody>
          <a:bodyPr wrap="none" anchor="ctr">
            <a:prstTxWarp prst="textNoShape">
              <a:avLst/>
            </a:prstTxWarp>
          </a:bodyPr>
          <a:lstStyle/>
          <a:p>
            <a:pPr algn="ctr"/>
            <a:endParaRPr lang="en-US"/>
          </a:p>
        </p:txBody>
      </p:sp>
      <p:pic>
        <p:nvPicPr>
          <p:cNvPr id="54" name="Content Placeholder 3" descr="12_toiletsq_men.gif"/>
          <p:cNvPicPr preferRelativeResize="0">
            <a:picLocks noChangeAspect="1" noChangeArrowheads="1"/>
          </p:cNvPicPr>
          <p:nvPr/>
        </p:nvPicPr>
        <p:blipFill>
          <a:blip r:embed="rId5">
            <a:grayscl/>
          </a:blip>
          <a:srcRect/>
          <a:stretch>
            <a:fillRect/>
          </a:stretch>
        </p:blipFill>
        <p:spPr bwMode="auto">
          <a:xfrm>
            <a:off x="5562600" y="2438400"/>
            <a:ext cx="450850" cy="1147763"/>
          </a:xfrm>
          <a:prstGeom prst="rect">
            <a:avLst/>
          </a:prstGeom>
          <a:noFill/>
          <a:effectLst/>
        </p:spPr>
      </p:pic>
      <p:pic>
        <p:nvPicPr>
          <p:cNvPr id="55" name="Picture 6" descr="13_toiletsq_women.gif"/>
          <p:cNvPicPr preferRelativeResize="0">
            <a:picLocks noChangeAspect="1" noChangeArrowheads="1"/>
          </p:cNvPicPr>
          <p:nvPr/>
        </p:nvPicPr>
        <p:blipFill>
          <a:blip r:embed="rId6">
            <a:grayscl/>
          </a:blip>
          <a:srcRect/>
          <a:stretch>
            <a:fillRect/>
          </a:stretch>
        </p:blipFill>
        <p:spPr bwMode="auto">
          <a:xfrm>
            <a:off x="6477000" y="2819400"/>
            <a:ext cx="554038" cy="1147763"/>
          </a:xfrm>
          <a:prstGeom prst="rect">
            <a:avLst/>
          </a:prstGeom>
          <a:noFill/>
          <a:effectLst/>
        </p:spPr>
      </p:pic>
      <p:pic>
        <p:nvPicPr>
          <p:cNvPr id="56" name="Content Placeholder 3" descr="12_toiletsq_men.gif"/>
          <p:cNvPicPr preferRelativeResize="0">
            <a:picLocks noChangeAspect="1" noChangeArrowheads="1"/>
          </p:cNvPicPr>
          <p:nvPr/>
        </p:nvPicPr>
        <p:blipFill>
          <a:blip r:embed="rId5">
            <a:grayscl/>
          </a:blip>
          <a:srcRect/>
          <a:stretch>
            <a:fillRect/>
          </a:stretch>
        </p:blipFill>
        <p:spPr bwMode="auto">
          <a:xfrm>
            <a:off x="6019800" y="2362200"/>
            <a:ext cx="450850" cy="1147763"/>
          </a:xfrm>
          <a:prstGeom prst="rect">
            <a:avLst/>
          </a:prstGeom>
          <a:noFill/>
          <a:effectLst/>
        </p:spPr>
      </p:pic>
      <p:pic>
        <p:nvPicPr>
          <p:cNvPr id="57" name="Picture 6" descr="13_toiletsq_women.gif"/>
          <p:cNvPicPr preferRelativeResize="0">
            <a:picLocks noChangeAspect="1" noChangeArrowheads="1"/>
          </p:cNvPicPr>
          <p:nvPr/>
        </p:nvPicPr>
        <p:blipFill>
          <a:blip r:embed="rId6">
            <a:grayscl/>
          </a:blip>
          <a:srcRect/>
          <a:stretch>
            <a:fillRect/>
          </a:stretch>
        </p:blipFill>
        <p:spPr bwMode="auto">
          <a:xfrm>
            <a:off x="7162800" y="2362200"/>
            <a:ext cx="554038" cy="1147763"/>
          </a:xfrm>
          <a:prstGeom prst="rect">
            <a:avLst/>
          </a:prstGeom>
          <a:noFill/>
          <a:effectLst/>
        </p:spPr>
      </p:pic>
      <p:pic>
        <p:nvPicPr>
          <p:cNvPr id="58" name="Content Placeholder 3" descr="12_toiletsq_men.gif"/>
          <p:cNvPicPr preferRelativeResize="0">
            <a:picLocks noChangeAspect="1" noChangeArrowheads="1"/>
          </p:cNvPicPr>
          <p:nvPr/>
        </p:nvPicPr>
        <p:blipFill>
          <a:blip r:embed="rId5">
            <a:grayscl/>
          </a:blip>
          <a:srcRect/>
          <a:stretch>
            <a:fillRect/>
          </a:stretch>
        </p:blipFill>
        <p:spPr bwMode="auto">
          <a:xfrm>
            <a:off x="5049838" y="2209800"/>
            <a:ext cx="450850" cy="1147763"/>
          </a:xfrm>
          <a:prstGeom prst="rect">
            <a:avLst/>
          </a:prstGeom>
          <a:noFill/>
          <a:effectLst/>
        </p:spPr>
      </p:pic>
      <p:pic>
        <p:nvPicPr>
          <p:cNvPr id="59" name="Content Placeholder 3" descr="12_toiletsq_men.gif"/>
          <p:cNvPicPr preferRelativeResize="0">
            <a:picLocks noChangeAspect="1" noChangeArrowheads="1"/>
          </p:cNvPicPr>
          <p:nvPr/>
        </p:nvPicPr>
        <p:blipFill>
          <a:blip r:embed="rId5">
            <a:grayscl/>
          </a:blip>
          <a:srcRect/>
          <a:stretch>
            <a:fillRect/>
          </a:stretch>
        </p:blipFill>
        <p:spPr bwMode="auto">
          <a:xfrm>
            <a:off x="6781800" y="2057400"/>
            <a:ext cx="450850" cy="1147763"/>
          </a:xfrm>
          <a:prstGeom prst="rect">
            <a:avLst/>
          </a:prstGeom>
          <a:noFill/>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 </a:t>
            </a:r>
            <a:endParaRPr lang="en-US" dirty="0"/>
          </a:p>
        </p:txBody>
      </p:sp>
      <p:pic>
        <p:nvPicPr>
          <p:cNvPr id="4" name="Picture 3" descr="13_toiletsq_women.gif"/>
          <p:cNvPicPr preferRelativeResize="0">
            <a:picLocks noChangeAspect="1" noChangeArrowheads="1"/>
          </p:cNvPicPr>
          <p:nvPr/>
        </p:nvPicPr>
        <p:blipFill>
          <a:blip r:embed="rId3" cstate="print">
            <a:grayscl/>
          </a:blip>
          <a:srcRect/>
          <a:stretch>
            <a:fillRect/>
          </a:stretch>
        </p:blipFill>
        <p:spPr bwMode="auto">
          <a:xfrm>
            <a:off x="5715000" y="3657600"/>
            <a:ext cx="363538" cy="752475"/>
          </a:xfrm>
          <a:prstGeom prst="rect">
            <a:avLst/>
          </a:prstGeom>
          <a:noFill/>
          <a:effectLst/>
        </p:spPr>
      </p:pic>
      <p:pic>
        <p:nvPicPr>
          <p:cNvPr id="5" name="Picture 6" descr="13_toiletsq_women.gif"/>
          <p:cNvPicPr preferRelativeResize="0">
            <a:picLocks noChangeAspect="1" noChangeArrowheads="1"/>
          </p:cNvPicPr>
          <p:nvPr/>
        </p:nvPicPr>
        <p:blipFill>
          <a:blip r:embed="rId3" cstate="print">
            <a:grayscl/>
          </a:blip>
          <a:srcRect/>
          <a:stretch>
            <a:fillRect/>
          </a:stretch>
        </p:blipFill>
        <p:spPr bwMode="auto">
          <a:xfrm>
            <a:off x="4953000" y="3200400"/>
            <a:ext cx="363538" cy="752475"/>
          </a:xfrm>
          <a:prstGeom prst="rect">
            <a:avLst/>
          </a:prstGeom>
          <a:noFill/>
          <a:effectLst/>
        </p:spPr>
      </p:pic>
      <p:sp>
        <p:nvSpPr>
          <p:cNvPr id="6" name="Rectangle 2"/>
          <p:cNvSpPr txBox="1">
            <a:spLocks noChangeArrowheads="1"/>
          </p:cNvSpPr>
          <p:nvPr/>
        </p:nvSpPr>
        <p:spPr>
          <a:xfrm>
            <a:off x="457200" y="0"/>
            <a:ext cx="7467600" cy="1371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mj-lt"/>
                <a:ea typeface="+mj-ea"/>
                <a:cs typeface="+mj-cs"/>
              </a:rPr>
              <a:t>w</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hat exactly IS a “sample”?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7"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953000" y="4343400"/>
            <a:ext cx="295275" cy="752475"/>
          </a:xfrm>
          <a:prstGeom prst="rect">
            <a:avLst/>
          </a:prstGeom>
          <a:noFill/>
          <a:effectLst/>
        </p:spPr>
      </p:pic>
      <p:pic>
        <p:nvPicPr>
          <p:cNvPr id="8"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7848600" y="4038600"/>
            <a:ext cx="295275" cy="752475"/>
          </a:xfrm>
          <a:prstGeom prst="rect">
            <a:avLst/>
          </a:prstGeom>
          <a:noFill/>
          <a:effectLst/>
        </p:spPr>
      </p:pic>
      <p:pic>
        <p:nvPicPr>
          <p:cNvPr id="9" name="Picture 6" descr="13_toiletsq_women.gif"/>
          <p:cNvPicPr preferRelativeResize="0">
            <a:picLocks noChangeAspect="1" noChangeArrowheads="1"/>
          </p:cNvPicPr>
          <p:nvPr/>
        </p:nvPicPr>
        <p:blipFill>
          <a:blip r:embed="rId3" cstate="print">
            <a:grayscl/>
          </a:blip>
          <a:srcRect/>
          <a:stretch>
            <a:fillRect/>
          </a:stretch>
        </p:blipFill>
        <p:spPr bwMode="auto">
          <a:xfrm>
            <a:off x="5562600" y="2743200"/>
            <a:ext cx="363538" cy="752475"/>
          </a:xfrm>
          <a:prstGeom prst="rect">
            <a:avLst/>
          </a:prstGeom>
          <a:noFill/>
          <a:effectLst/>
        </p:spPr>
      </p:pic>
      <p:pic>
        <p:nvPicPr>
          <p:cNvPr id="10" name="Picture 6" descr="13_toiletsq_women.gif"/>
          <p:cNvPicPr preferRelativeResize="0">
            <a:picLocks noChangeAspect="1" noChangeArrowheads="1"/>
          </p:cNvPicPr>
          <p:nvPr/>
        </p:nvPicPr>
        <p:blipFill>
          <a:blip r:embed="rId3" cstate="print">
            <a:grayscl/>
          </a:blip>
          <a:srcRect/>
          <a:stretch>
            <a:fillRect/>
          </a:stretch>
        </p:blipFill>
        <p:spPr bwMode="auto">
          <a:xfrm>
            <a:off x="6421438" y="4038600"/>
            <a:ext cx="363537" cy="752475"/>
          </a:xfrm>
          <a:prstGeom prst="rect">
            <a:avLst/>
          </a:prstGeom>
          <a:noFill/>
          <a:effectLst/>
        </p:spPr>
      </p:pic>
      <p:pic>
        <p:nvPicPr>
          <p:cNvPr id="11"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6324600" y="3048000"/>
            <a:ext cx="295275" cy="752475"/>
          </a:xfrm>
          <a:prstGeom prst="rect">
            <a:avLst/>
          </a:prstGeom>
          <a:noFill/>
          <a:effectLst/>
        </p:spPr>
      </p:pic>
      <p:pic>
        <p:nvPicPr>
          <p:cNvPr id="12" name="Picture 6" descr="13_toiletsq_women.gif"/>
          <p:cNvPicPr preferRelativeResize="0">
            <a:picLocks noChangeAspect="1" noChangeArrowheads="1"/>
          </p:cNvPicPr>
          <p:nvPr/>
        </p:nvPicPr>
        <p:blipFill>
          <a:blip r:embed="rId3" cstate="print">
            <a:grayscl/>
          </a:blip>
          <a:srcRect/>
          <a:stretch>
            <a:fillRect/>
          </a:stretch>
        </p:blipFill>
        <p:spPr bwMode="auto">
          <a:xfrm>
            <a:off x="2687638" y="3276600"/>
            <a:ext cx="363537" cy="752475"/>
          </a:xfrm>
          <a:prstGeom prst="rect">
            <a:avLst/>
          </a:prstGeom>
          <a:noFill/>
          <a:effectLst/>
        </p:spPr>
      </p:pic>
      <p:pic>
        <p:nvPicPr>
          <p:cNvPr id="13"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063750" y="3048000"/>
            <a:ext cx="295275" cy="752475"/>
          </a:xfrm>
          <a:prstGeom prst="rect">
            <a:avLst/>
          </a:prstGeom>
          <a:noFill/>
          <a:effectLst/>
        </p:spPr>
      </p:pic>
      <p:pic>
        <p:nvPicPr>
          <p:cNvPr id="14" name="Picture 6" descr="13_toiletsq_women.gif"/>
          <p:cNvPicPr preferRelativeResize="0">
            <a:picLocks noChangeAspect="1" noChangeArrowheads="1"/>
          </p:cNvPicPr>
          <p:nvPr/>
        </p:nvPicPr>
        <p:blipFill>
          <a:blip r:embed="rId3" cstate="print">
            <a:grayscl/>
          </a:blip>
          <a:srcRect/>
          <a:stretch>
            <a:fillRect/>
          </a:stretch>
        </p:blipFill>
        <p:spPr bwMode="auto">
          <a:xfrm>
            <a:off x="3124200" y="2819400"/>
            <a:ext cx="363538" cy="752475"/>
          </a:xfrm>
          <a:prstGeom prst="rect">
            <a:avLst/>
          </a:prstGeom>
          <a:noFill/>
          <a:effectLst/>
        </p:spPr>
      </p:pic>
      <p:pic>
        <p:nvPicPr>
          <p:cNvPr id="15" name="Content Placeholder 3" descr="12_toiletsq_men.gif"/>
          <p:cNvPicPr preferRelativeResize="0">
            <a:picLocks noChangeAspect="1" noChangeArrowheads="1"/>
          </p:cNvPicPr>
          <p:nvPr/>
        </p:nvPicPr>
        <p:blipFill>
          <a:blip r:embed="rId4" cstate="print">
            <a:grayscl/>
          </a:blip>
          <a:srcRect/>
          <a:stretch>
            <a:fillRect/>
          </a:stretch>
        </p:blipFill>
        <p:spPr bwMode="auto">
          <a:xfrm flipH="1">
            <a:off x="1520825" y="3276600"/>
            <a:ext cx="295275" cy="752475"/>
          </a:xfrm>
          <a:prstGeom prst="rect">
            <a:avLst/>
          </a:prstGeom>
          <a:noFill/>
          <a:effectLst/>
        </p:spPr>
      </p:pic>
      <p:pic>
        <p:nvPicPr>
          <p:cNvPr id="16"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3810000" y="2667000"/>
            <a:ext cx="295275" cy="752475"/>
          </a:xfrm>
          <a:prstGeom prst="rect">
            <a:avLst/>
          </a:prstGeom>
          <a:noFill/>
          <a:effectLst/>
        </p:spPr>
      </p:pic>
      <p:pic>
        <p:nvPicPr>
          <p:cNvPr id="17" name="Picture 6" descr="13_toiletsq_women.gif"/>
          <p:cNvPicPr preferRelativeResize="0">
            <a:picLocks noChangeAspect="1" noChangeArrowheads="1"/>
          </p:cNvPicPr>
          <p:nvPr/>
        </p:nvPicPr>
        <p:blipFill>
          <a:blip r:embed="rId3" cstate="print">
            <a:grayscl/>
          </a:blip>
          <a:srcRect/>
          <a:stretch>
            <a:fillRect/>
          </a:stretch>
        </p:blipFill>
        <p:spPr bwMode="auto">
          <a:xfrm>
            <a:off x="2895600" y="4114800"/>
            <a:ext cx="363538" cy="752475"/>
          </a:xfrm>
          <a:prstGeom prst="rect">
            <a:avLst/>
          </a:prstGeom>
          <a:noFill/>
          <a:effectLst/>
        </p:spPr>
      </p:pic>
      <p:pic>
        <p:nvPicPr>
          <p:cNvPr id="18"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722563" y="4953000"/>
            <a:ext cx="295275" cy="752475"/>
          </a:xfrm>
          <a:prstGeom prst="rect">
            <a:avLst/>
          </a:prstGeom>
          <a:noFill/>
          <a:effectLst/>
        </p:spPr>
      </p:pic>
      <p:pic>
        <p:nvPicPr>
          <p:cNvPr id="19" name="Picture 6" descr="13_toiletsq_women.gif"/>
          <p:cNvPicPr preferRelativeResize="0">
            <a:picLocks noChangeAspect="1" noChangeArrowheads="1"/>
          </p:cNvPicPr>
          <p:nvPr/>
        </p:nvPicPr>
        <p:blipFill>
          <a:blip r:embed="rId3" cstate="print">
            <a:grayscl/>
          </a:blip>
          <a:srcRect/>
          <a:stretch>
            <a:fillRect/>
          </a:stretch>
        </p:blipFill>
        <p:spPr bwMode="auto">
          <a:xfrm>
            <a:off x="3581400" y="4953000"/>
            <a:ext cx="363538" cy="752475"/>
          </a:xfrm>
          <a:prstGeom prst="rect">
            <a:avLst/>
          </a:prstGeom>
          <a:noFill/>
          <a:effectLst/>
        </p:spPr>
      </p:pic>
      <p:pic>
        <p:nvPicPr>
          <p:cNvPr id="20"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1752600" y="4572000"/>
            <a:ext cx="295275" cy="752475"/>
          </a:xfrm>
          <a:prstGeom prst="rect">
            <a:avLst/>
          </a:prstGeom>
          <a:noFill/>
          <a:effectLst/>
        </p:spPr>
      </p:pic>
      <p:pic>
        <p:nvPicPr>
          <p:cNvPr id="21"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495800" y="2667000"/>
            <a:ext cx="295275" cy="752475"/>
          </a:xfrm>
          <a:prstGeom prst="rect">
            <a:avLst/>
          </a:prstGeom>
          <a:noFill/>
          <a:effectLst/>
        </p:spPr>
      </p:pic>
      <p:pic>
        <p:nvPicPr>
          <p:cNvPr id="22"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191000" y="3429000"/>
            <a:ext cx="295275" cy="752475"/>
          </a:xfrm>
          <a:prstGeom prst="rect">
            <a:avLst/>
          </a:prstGeom>
          <a:noFill/>
          <a:effectLst/>
        </p:spPr>
      </p:pic>
      <p:pic>
        <p:nvPicPr>
          <p:cNvPr id="23"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7162800" y="3352800"/>
            <a:ext cx="295275" cy="752475"/>
          </a:xfrm>
          <a:prstGeom prst="rect">
            <a:avLst/>
          </a:prstGeom>
          <a:noFill/>
          <a:effectLst/>
        </p:spPr>
      </p:pic>
      <p:pic>
        <p:nvPicPr>
          <p:cNvPr id="24"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191000" y="4191000"/>
            <a:ext cx="295275" cy="752475"/>
          </a:xfrm>
          <a:prstGeom prst="rect">
            <a:avLst/>
          </a:prstGeom>
          <a:noFill/>
          <a:effectLst/>
        </p:spPr>
      </p:pic>
      <p:pic>
        <p:nvPicPr>
          <p:cNvPr id="25"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3505200" y="3733800"/>
            <a:ext cx="295275" cy="752475"/>
          </a:xfrm>
          <a:prstGeom prst="rect">
            <a:avLst/>
          </a:prstGeom>
          <a:noFill/>
          <a:effectLst/>
        </p:spPr>
      </p:pic>
      <p:pic>
        <p:nvPicPr>
          <p:cNvPr id="26" name="Picture 6" descr="13_toiletsq_women.gif"/>
          <p:cNvPicPr preferRelativeResize="0">
            <a:picLocks noChangeAspect="1" noChangeArrowheads="1"/>
          </p:cNvPicPr>
          <p:nvPr/>
        </p:nvPicPr>
        <p:blipFill>
          <a:blip r:embed="rId3" cstate="print">
            <a:grayscl/>
          </a:blip>
          <a:srcRect/>
          <a:stretch>
            <a:fillRect/>
          </a:stretch>
        </p:blipFill>
        <p:spPr bwMode="auto">
          <a:xfrm>
            <a:off x="6096000" y="4953000"/>
            <a:ext cx="363538" cy="752475"/>
          </a:xfrm>
          <a:prstGeom prst="rect">
            <a:avLst/>
          </a:prstGeom>
          <a:noFill/>
          <a:effectLst/>
        </p:spPr>
      </p:pic>
      <p:pic>
        <p:nvPicPr>
          <p:cNvPr id="27"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5486400" y="4648200"/>
            <a:ext cx="295275" cy="752475"/>
          </a:xfrm>
          <a:prstGeom prst="rect">
            <a:avLst/>
          </a:prstGeom>
          <a:noFill/>
          <a:effectLst/>
        </p:spPr>
      </p:pic>
      <p:pic>
        <p:nvPicPr>
          <p:cNvPr id="28" name="Picture 6" descr="13_toiletsq_women.gif"/>
          <p:cNvPicPr preferRelativeResize="0">
            <a:picLocks noChangeAspect="1" noChangeArrowheads="1"/>
          </p:cNvPicPr>
          <p:nvPr/>
        </p:nvPicPr>
        <p:blipFill>
          <a:blip r:embed="rId3" cstate="print">
            <a:grayscl/>
          </a:blip>
          <a:srcRect/>
          <a:stretch>
            <a:fillRect/>
          </a:stretch>
        </p:blipFill>
        <p:spPr bwMode="auto">
          <a:xfrm>
            <a:off x="6858000" y="4495800"/>
            <a:ext cx="363538" cy="752475"/>
          </a:xfrm>
          <a:prstGeom prst="rect">
            <a:avLst/>
          </a:prstGeom>
          <a:noFill/>
          <a:effectLst/>
        </p:spPr>
      </p:pic>
      <p:pic>
        <p:nvPicPr>
          <p:cNvPr id="29"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286000" y="3962400"/>
            <a:ext cx="295275" cy="752475"/>
          </a:xfrm>
          <a:prstGeom prst="rect">
            <a:avLst/>
          </a:prstGeom>
          <a:noFill/>
          <a:effectLst/>
        </p:spPr>
      </p:pic>
      <p:pic>
        <p:nvPicPr>
          <p:cNvPr id="30" name="Picture 6" descr="13_toiletsq_women.gif"/>
          <p:cNvPicPr preferRelativeResize="0">
            <a:picLocks noChangeAspect="1" noChangeArrowheads="1"/>
          </p:cNvPicPr>
          <p:nvPr/>
        </p:nvPicPr>
        <p:blipFill>
          <a:blip r:embed="rId3" cstate="print">
            <a:grayscl/>
          </a:blip>
          <a:srcRect/>
          <a:stretch>
            <a:fillRect/>
          </a:stretch>
        </p:blipFill>
        <p:spPr bwMode="auto">
          <a:xfrm>
            <a:off x="6172200" y="3810000"/>
            <a:ext cx="363538" cy="752475"/>
          </a:xfrm>
          <a:prstGeom prst="rect">
            <a:avLst/>
          </a:prstGeom>
          <a:noFill/>
          <a:effectLst/>
        </p:spPr>
      </p:pic>
      <p:pic>
        <p:nvPicPr>
          <p:cNvPr id="31" name="Picture 6" descr="13_toiletsq_women.gif"/>
          <p:cNvPicPr preferRelativeResize="0">
            <a:picLocks noChangeAspect="1" noChangeArrowheads="1"/>
          </p:cNvPicPr>
          <p:nvPr/>
        </p:nvPicPr>
        <p:blipFill>
          <a:blip r:embed="rId3" cstate="print">
            <a:grayscl/>
          </a:blip>
          <a:srcRect/>
          <a:stretch>
            <a:fillRect/>
          </a:stretch>
        </p:blipFill>
        <p:spPr bwMode="auto">
          <a:xfrm>
            <a:off x="5410200" y="3352800"/>
            <a:ext cx="363538" cy="752475"/>
          </a:xfrm>
          <a:prstGeom prst="rect">
            <a:avLst/>
          </a:prstGeom>
          <a:noFill/>
          <a:effectLst/>
        </p:spPr>
      </p:pic>
      <p:pic>
        <p:nvPicPr>
          <p:cNvPr id="32"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5257800" y="4953000"/>
            <a:ext cx="295275" cy="752475"/>
          </a:xfrm>
          <a:prstGeom prst="rect">
            <a:avLst/>
          </a:prstGeom>
          <a:noFill/>
          <a:effectLst/>
        </p:spPr>
      </p:pic>
      <p:pic>
        <p:nvPicPr>
          <p:cNvPr id="33"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8305800" y="4191000"/>
            <a:ext cx="295275" cy="752475"/>
          </a:xfrm>
          <a:prstGeom prst="rect">
            <a:avLst/>
          </a:prstGeom>
          <a:noFill/>
          <a:effectLst/>
        </p:spPr>
      </p:pic>
      <p:pic>
        <p:nvPicPr>
          <p:cNvPr id="34" name="Picture 6" descr="13_toiletsq_women.gif"/>
          <p:cNvPicPr preferRelativeResize="0">
            <a:picLocks noChangeAspect="1" noChangeArrowheads="1"/>
          </p:cNvPicPr>
          <p:nvPr/>
        </p:nvPicPr>
        <p:blipFill>
          <a:blip r:embed="rId3" cstate="print">
            <a:grayscl/>
          </a:blip>
          <a:srcRect/>
          <a:stretch>
            <a:fillRect/>
          </a:stretch>
        </p:blipFill>
        <p:spPr bwMode="auto">
          <a:xfrm>
            <a:off x="5943600" y="2743200"/>
            <a:ext cx="363538" cy="752475"/>
          </a:xfrm>
          <a:prstGeom prst="rect">
            <a:avLst/>
          </a:prstGeom>
          <a:noFill/>
          <a:effectLst/>
        </p:spPr>
      </p:pic>
      <p:pic>
        <p:nvPicPr>
          <p:cNvPr id="35" name="Picture 6" descr="13_toiletsq_women.gif"/>
          <p:cNvPicPr preferRelativeResize="0">
            <a:picLocks noChangeAspect="1" noChangeArrowheads="1"/>
          </p:cNvPicPr>
          <p:nvPr/>
        </p:nvPicPr>
        <p:blipFill>
          <a:blip r:embed="rId3" cstate="print">
            <a:grayscl/>
          </a:blip>
          <a:srcRect/>
          <a:stretch>
            <a:fillRect/>
          </a:stretch>
        </p:blipFill>
        <p:spPr bwMode="auto">
          <a:xfrm>
            <a:off x="6878638" y="4191000"/>
            <a:ext cx="363537" cy="752475"/>
          </a:xfrm>
          <a:prstGeom prst="rect">
            <a:avLst/>
          </a:prstGeom>
          <a:noFill/>
          <a:effectLst/>
        </p:spPr>
      </p:pic>
      <p:pic>
        <p:nvPicPr>
          <p:cNvPr id="36"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6629400" y="3200400"/>
            <a:ext cx="295275" cy="752475"/>
          </a:xfrm>
          <a:prstGeom prst="rect">
            <a:avLst/>
          </a:prstGeom>
          <a:noFill/>
          <a:effectLst/>
        </p:spPr>
      </p:pic>
      <p:pic>
        <p:nvPicPr>
          <p:cNvPr id="37" name="Picture 6" descr="13_toiletsq_women.gif"/>
          <p:cNvPicPr preferRelativeResize="0">
            <a:picLocks noChangeAspect="1" noChangeArrowheads="1"/>
          </p:cNvPicPr>
          <p:nvPr/>
        </p:nvPicPr>
        <p:blipFill>
          <a:blip r:embed="rId3" cstate="print">
            <a:grayscl/>
          </a:blip>
          <a:srcRect/>
          <a:stretch>
            <a:fillRect/>
          </a:stretch>
        </p:blipFill>
        <p:spPr bwMode="auto">
          <a:xfrm>
            <a:off x="3144838" y="3429000"/>
            <a:ext cx="363537" cy="752475"/>
          </a:xfrm>
          <a:prstGeom prst="rect">
            <a:avLst/>
          </a:prstGeom>
          <a:noFill/>
          <a:effectLst/>
        </p:spPr>
      </p:pic>
      <p:pic>
        <p:nvPicPr>
          <p:cNvPr id="38"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520950" y="3200400"/>
            <a:ext cx="295275" cy="752475"/>
          </a:xfrm>
          <a:prstGeom prst="rect">
            <a:avLst/>
          </a:prstGeom>
          <a:noFill/>
          <a:effectLst/>
        </p:spPr>
      </p:pic>
      <p:pic>
        <p:nvPicPr>
          <p:cNvPr id="39" name="Picture 6" descr="13_toiletsq_women.gif"/>
          <p:cNvPicPr preferRelativeResize="0">
            <a:picLocks noChangeAspect="1" noChangeArrowheads="1"/>
          </p:cNvPicPr>
          <p:nvPr/>
        </p:nvPicPr>
        <p:blipFill>
          <a:blip r:embed="rId3" cstate="print">
            <a:grayscl/>
          </a:blip>
          <a:srcRect/>
          <a:stretch>
            <a:fillRect/>
          </a:stretch>
        </p:blipFill>
        <p:spPr bwMode="auto">
          <a:xfrm>
            <a:off x="3581400" y="2971800"/>
            <a:ext cx="363538" cy="752475"/>
          </a:xfrm>
          <a:prstGeom prst="rect">
            <a:avLst/>
          </a:prstGeom>
          <a:noFill/>
          <a:effectLst/>
        </p:spPr>
      </p:pic>
      <p:pic>
        <p:nvPicPr>
          <p:cNvPr id="40" name="Content Placeholder 3" descr="12_toiletsq_men.gif"/>
          <p:cNvPicPr preferRelativeResize="0">
            <a:picLocks noChangeAspect="1" noChangeArrowheads="1"/>
          </p:cNvPicPr>
          <p:nvPr/>
        </p:nvPicPr>
        <p:blipFill>
          <a:blip r:embed="rId4" cstate="print">
            <a:grayscl/>
          </a:blip>
          <a:srcRect/>
          <a:stretch>
            <a:fillRect/>
          </a:stretch>
        </p:blipFill>
        <p:spPr bwMode="auto">
          <a:xfrm flipH="1">
            <a:off x="1978025" y="3429000"/>
            <a:ext cx="295275" cy="752475"/>
          </a:xfrm>
          <a:prstGeom prst="rect">
            <a:avLst/>
          </a:prstGeom>
          <a:noFill/>
          <a:effectLst/>
        </p:spPr>
      </p:pic>
      <p:pic>
        <p:nvPicPr>
          <p:cNvPr id="41"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267200" y="2819400"/>
            <a:ext cx="295275" cy="752475"/>
          </a:xfrm>
          <a:prstGeom prst="rect">
            <a:avLst/>
          </a:prstGeom>
          <a:noFill/>
          <a:effectLst/>
        </p:spPr>
      </p:pic>
      <p:pic>
        <p:nvPicPr>
          <p:cNvPr id="42" name="Picture 6" descr="13_toiletsq_women.gif"/>
          <p:cNvPicPr preferRelativeResize="0">
            <a:picLocks noChangeAspect="1" noChangeArrowheads="1"/>
          </p:cNvPicPr>
          <p:nvPr/>
        </p:nvPicPr>
        <p:blipFill>
          <a:blip r:embed="rId3" cstate="print">
            <a:grayscl/>
          </a:blip>
          <a:srcRect/>
          <a:stretch>
            <a:fillRect/>
          </a:stretch>
        </p:blipFill>
        <p:spPr bwMode="auto">
          <a:xfrm>
            <a:off x="3352800" y="4267200"/>
            <a:ext cx="363538" cy="752475"/>
          </a:xfrm>
          <a:prstGeom prst="rect">
            <a:avLst/>
          </a:prstGeom>
          <a:noFill/>
          <a:effectLst/>
        </p:spPr>
      </p:pic>
      <p:pic>
        <p:nvPicPr>
          <p:cNvPr id="43"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3179763" y="5105400"/>
            <a:ext cx="295275" cy="752475"/>
          </a:xfrm>
          <a:prstGeom prst="rect">
            <a:avLst/>
          </a:prstGeom>
          <a:noFill/>
          <a:effectLst/>
        </p:spPr>
      </p:pic>
      <p:pic>
        <p:nvPicPr>
          <p:cNvPr id="44" name="Picture 6" descr="13_toiletsq_women.gif"/>
          <p:cNvPicPr preferRelativeResize="0">
            <a:picLocks noChangeAspect="1" noChangeArrowheads="1"/>
          </p:cNvPicPr>
          <p:nvPr/>
        </p:nvPicPr>
        <p:blipFill>
          <a:blip r:embed="rId3" cstate="print">
            <a:grayscl/>
          </a:blip>
          <a:srcRect/>
          <a:stretch>
            <a:fillRect/>
          </a:stretch>
        </p:blipFill>
        <p:spPr bwMode="auto">
          <a:xfrm>
            <a:off x="4059238" y="5105400"/>
            <a:ext cx="363537" cy="752475"/>
          </a:xfrm>
          <a:prstGeom prst="rect">
            <a:avLst/>
          </a:prstGeom>
          <a:noFill/>
          <a:effectLst/>
        </p:spPr>
      </p:pic>
      <p:pic>
        <p:nvPicPr>
          <p:cNvPr id="45"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209800" y="4724400"/>
            <a:ext cx="295275" cy="752475"/>
          </a:xfrm>
          <a:prstGeom prst="rect">
            <a:avLst/>
          </a:prstGeom>
          <a:noFill/>
          <a:effectLst/>
        </p:spPr>
      </p:pic>
      <p:pic>
        <p:nvPicPr>
          <p:cNvPr id="46"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953000" y="2819400"/>
            <a:ext cx="295275" cy="752475"/>
          </a:xfrm>
          <a:prstGeom prst="rect">
            <a:avLst/>
          </a:prstGeom>
          <a:noFill/>
          <a:effectLst/>
        </p:spPr>
      </p:pic>
      <p:pic>
        <p:nvPicPr>
          <p:cNvPr id="47"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648200" y="3581400"/>
            <a:ext cx="295275" cy="752475"/>
          </a:xfrm>
          <a:prstGeom prst="rect">
            <a:avLst/>
          </a:prstGeom>
          <a:noFill/>
          <a:effectLst/>
        </p:spPr>
      </p:pic>
      <p:pic>
        <p:nvPicPr>
          <p:cNvPr id="48"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7620000" y="3505200"/>
            <a:ext cx="295275" cy="752475"/>
          </a:xfrm>
          <a:prstGeom prst="rect">
            <a:avLst/>
          </a:prstGeom>
          <a:noFill/>
          <a:effectLst/>
        </p:spPr>
      </p:pic>
      <p:pic>
        <p:nvPicPr>
          <p:cNvPr id="49"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703763" y="4343400"/>
            <a:ext cx="295275" cy="752475"/>
          </a:xfrm>
          <a:prstGeom prst="rect">
            <a:avLst/>
          </a:prstGeom>
          <a:noFill/>
          <a:effectLst/>
        </p:spPr>
      </p:pic>
      <p:pic>
        <p:nvPicPr>
          <p:cNvPr id="50"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3962400" y="3886200"/>
            <a:ext cx="295275" cy="752475"/>
          </a:xfrm>
          <a:prstGeom prst="rect">
            <a:avLst/>
          </a:prstGeom>
          <a:noFill/>
          <a:effectLst/>
        </p:spPr>
      </p:pic>
      <p:pic>
        <p:nvPicPr>
          <p:cNvPr id="51" name="Picture 6" descr="13_toiletsq_women.gif"/>
          <p:cNvPicPr preferRelativeResize="0">
            <a:picLocks noChangeAspect="1" noChangeArrowheads="1"/>
          </p:cNvPicPr>
          <p:nvPr/>
        </p:nvPicPr>
        <p:blipFill>
          <a:blip r:embed="rId3" cstate="print">
            <a:grayscl/>
          </a:blip>
          <a:srcRect/>
          <a:stretch>
            <a:fillRect/>
          </a:stretch>
        </p:blipFill>
        <p:spPr bwMode="auto">
          <a:xfrm>
            <a:off x="6553200" y="5105400"/>
            <a:ext cx="363538" cy="752475"/>
          </a:xfrm>
          <a:prstGeom prst="rect">
            <a:avLst/>
          </a:prstGeom>
          <a:noFill/>
          <a:effectLst/>
        </p:spPr>
      </p:pic>
      <p:pic>
        <p:nvPicPr>
          <p:cNvPr id="52"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5943600" y="4800600"/>
            <a:ext cx="295275" cy="752475"/>
          </a:xfrm>
          <a:prstGeom prst="rect">
            <a:avLst/>
          </a:prstGeom>
          <a:noFill/>
          <a:effectLst/>
        </p:spPr>
      </p:pic>
      <p:pic>
        <p:nvPicPr>
          <p:cNvPr id="53" name="Picture 6" descr="13_toiletsq_women.gif"/>
          <p:cNvPicPr preferRelativeResize="0">
            <a:picLocks noChangeAspect="1" noChangeArrowheads="1"/>
          </p:cNvPicPr>
          <p:nvPr/>
        </p:nvPicPr>
        <p:blipFill>
          <a:blip r:embed="rId3" cstate="print">
            <a:grayscl/>
          </a:blip>
          <a:srcRect/>
          <a:stretch>
            <a:fillRect/>
          </a:stretch>
        </p:blipFill>
        <p:spPr bwMode="auto">
          <a:xfrm>
            <a:off x="7315200" y="4648200"/>
            <a:ext cx="363538" cy="752475"/>
          </a:xfrm>
          <a:prstGeom prst="rect">
            <a:avLst/>
          </a:prstGeom>
          <a:noFill/>
          <a:effectLst/>
        </p:spPr>
      </p:pic>
      <p:pic>
        <p:nvPicPr>
          <p:cNvPr id="54"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743200" y="4114800"/>
            <a:ext cx="295275" cy="752475"/>
          </a:xfrm>
          <a:prstGeom prst="rect">
            <a:avLst/>
          </a:prstGeom>
          <a:noFill/>
          <a:effectLst/>
        </p:spPr>
      </p:pic>
      <p:sp>
        <p:nvSpPr>
          <p:cNvPr id="55" name="AutoShape 64"/>
          <p:cNvSpPr>
            <a:spLocks noChangeArrowheads="1"/>
          </p:cNvSpPr>
          <p:nvPr/>
        </p:nvSpPr>
        <p:spPr bwMode="auto">
          <a:xfrm>
            <a:off x="4876800" y="1981200"/>
            <a:ext cx="3429000" cy="2209800"/>
          </a:xfrm>
          <a:prstGeom prst="wedgeRectCallout">
            <a:avLst>
              <a:gd name="adj1" fmla="val -72083"/>
              <a:gd name="adj2" fmla="val 60778"/>
            </a:avLst>
          </a:prstGeom>
          <a:solidFill>
            <a:srgbClr val="E6E6E6"/>
          </a:solidFill>
          <a:ln w="9525">
            <a:solidFill>
              <a:schemeClr val="tx1"/>
            </a:solidFill>
            <a:miter lim="800000"/>
            <a:headEnd/>
            <a:tailEnd/>
          </a:ln>
          <a:effectLst>
            <a:outerShdw dist="114300" dir="2700000" algn="ctr" rotWithShape="0">
              <a:schemeClr val="bg2"/>
            </a:outerShdw>
          </a:effectLst>
        </p:spPr>
        <p:txBody>
          <a:bodyPr wrap="none" anchor="ctr">
            <a:prstTxWarp prst="textNoShape">
              <a:avLst/>
            </a:prstTxWarp>
          </a:bodyPr>
          <a:lstStyle/>
          <a:p>
            <a:pPr algn="ctr"/>
            <a:endParaRPr lang="en-US"/>
          </a:p>
        </p:txBody>
      </p:sp>
      <p:pic>
        <p:nvPicPr>
          <p:cNvPr id="56" name="Content Placeholder 3" descr="12_toiletsq_men.gif"/>
          <p:cNvPicPr preferRelativeResize="0">
            <a:picLocks noChangeAspect="1" noChangeArrowheads="1"/>
          </p:cNvPicPr>
          <p:nvPr/>
        </p:nvPicPr>
        <p:blipFill>
          <a:blip r:embed="rId5">
            <a:grayscl/>
          </a:blip>
          <a:srcRect/>
          <a:stretch>
            <a:fillRect/>
          </a:stretch>
        </p:blipFill>
        <p:spPr bwMode="auto">
          <a:xfrm>
            <a:off x="5562600" y="2438400"/>
            <a:ext cx="450850" cy="1147763"/>
          </a:xfrm>
          <a:prstGeom prst="rect">
            <a:avLst/>
          </a:prstGeom>
          <a:noFill/>
          <a:effectLst/>
        </p:spPr>
      </p:pic>
      <p:pic>
        <p:nvPicPr>
          <p:cNvPr id="57" name="Picture 6" descr="13_toiletsq_women.gif"/>
          <p:cNvPicPr preferRelativeResize="0">
            <a:picLocks noChangeAspect="1" noChangeArrowheads="1"/>
          </p:cNvPicPr>
          <p:nvPr/>
        </p:nvPicPr>
        <p:blipFill>
          <a:blip r:embed="rId6">
            <a:grayscl/>
          </a:blip>
          <a:srcRect/>
          <a:stretch>
            <a:fillRect/>
          </a:stretch>
        </p:blipFill>
        <p:spPr bwMode="auto">
          <a:xfrm>
            <a:off x="6477000" y="2819400"/>
            <a:ext cx="554038" cy="1147763"/>
          </a:xfrm>
          <a:prstGeom prst="rect">
            <a:avLst/>
          </a:prstGeom>
          <a:noFill/>
          <a:effectLst/>
        </p:spPr>
      </p:pic>
      <p:pic>
        <p:nvPicPr>
          <p:cNvPr id="58" name="Content Placeholder 3" descr="12_toiletsq_men.gif"/>
          <p:cNvPicPr preferRelativeResize="0">
            <a:picLocks noChangeAspect="1" noChangeArrowheads="1"/>
          </p:cNvPicPr>
          <p:nvPr/>
        </p:nvPicPr>
        <p:blipFill>
          <a:blip r:embed="rId5">
            <a:grayscl/>
          </a:blip>
          <a:srcRect/>
          <a:stretch>
            <a:fillRect/>
          </a:stretch>
        </p:blipFill>
        <p:spPr bwMode="auto">
          <a:xfrm>
            <a:off x="6019800" y="2362200"/>
            <a:ext cx="450850" cy="1147763"/>
          </a:xfrm>
          <a:prstGeom prst="rect">
            <a:avLst/>
          </a:prstGeom>
          <a:noFill/>
          <a:effectLst/>
        </p:spPr>
      </p:pic>
      <p:pic>
        <p:nvPicPr>
          <p:cNvPr id="59" name="Picture 6" descr="13_toiletsq_women.gif"/>
          <p:cNvPicPr preferRelativeResize="0">
            <a:picLocks noChangeAspect="1" noChangeArrowheads="1"/>
          </p:cNvPicPr>
          <p:nvPr/>
        </p:nvPicPr>
        <p:blipFill>
          <a:blip r:embed="rId6">
            <a:grayscl/>
          </a:blip>
          <a:srcRect/>
          <a:stretch>
            <a:fillRect/>
          </a:stretch>
        </p:blipFill>
        <p:spPr bwMode="auto">
          <a:xfrm>
            <a:off x="7162800" y="2362200"/>
            <a:ext cx="554038" cy="1147763"/>
          </a:xfrm>
          <a:prstGeom prst="rect">
            <a:avLst/>
          </a:prstGeom>
          <a:noFill/>
          <a:effectLst/>
        </p:spPr>
      </p:pic>
      <p:pic>
        <p:nvPicPr>
          <p:cNvPr id="60" name="Content Placeholder 3" descr="12_toiletsq_men.gif"/>
          <p:cNvPicPr preferRelativeResize="0">
            <a:picLocks noChangeAspect="1" noChangeArrowheads="1"/>
          </p:cNvPicPr>
          <p:nvPr/>
        </p:nvPicPr>
        <p:blipFill>
          <a:blip r:embed="rId5">
            <a:grayscl/>
          </a:blip>
          <a:srcRect/>
          <a:stretch>
            <a:fillRect/>
          </a:stretch>
        </p:blipFill>
        <p:spPr bwMode="auto">
          <a:xfrm>
            <a:off x="5049838" y="2209800"/>
            <a:ext cx="450850" cy="1147763"/>
          </a:xfrm>
          <a:prstGeom prst="rect">
            <a:avLst/>
          </a:prstGeom>
          <a:noFill/>
          <a:effectLst/>
        </p:spPr>
      </p:pic>
      <p:pic>
        <p:nvPicPr>
          <p:cNvPr id="61" name="Content Placeholder 3" descr="12_toiletsq_men.gif"/>
          <p:cNvPicPr preferRelativeResize="0">
            <a:picLocks noChangeAspect="1" noChangeArrowheads="1"/>
          </p:cNvPicPr>
          <p:nvPr/>
        </p:nvPicPr>
        <p:blipFill>
          <a:blip r:embed="rId5">
            <a:grayscl/>
          </a:blip>
          <a:srcRect/>
          <a:stretch>
            <a:fillRect/>
          </a:stretch>
        </p:blipFill>
        <p:spPr bwMode="auto">
          <a:xfrm>
            <a:off x="6781800" y="2057400"/>
            <a:ext cx="450850" cy="1147763"/>
          </a:xfrm>
          <a:prstGeom prst="rect">
            <a:avLst/>
          </a:prstGeom>
          <a:noFill/>
          <a:effectLst/>
        </p:spPr>
      </p:pic>
      <p:sp>
        <p:nvSpPr>
          <p:cNvPr id="62" name="AutoShape 6"/>
          <p:cNvSpPr>
            <a:spLocks noChangeArrowheads="1"/>
          </p:cNvSpPr>
          <p:nvPr/>
        </p:nvSpPr>
        <p:spPr bwMode="auto">
          <a:xfrm>
            <a:off x="1143000" y="2438400"/>
            <a:ext cx="4191000" cy="2286000"/>
          </a:xfrm>
          <a:prstGeom prst="wedgeRectCallout">
            <a:avLst>
              <a:gd name="adj1" fmla="val 60870"/>
              <a:gd name="adj2" fmla="val -15578"/>
            </a:avLst>
          </a:prstGeom>
          <a:solidFill>
            <a:srgbClr val="E6E6E6"/>
          </a:solidFill>
          <a:ln w="9525">
            <a:solidFill>
              <a:schemeClr val="tx1"/>
            </a:solidFill>
            <a:miter lim="800000"/>
            <a:headEnd/>
            <a:tailEnd/>
          </a:ln>
          <a:effectLst>
            <a:outerShdw blurRad="63500" dist="38099" dir="2700000" algn="ctr" rotWithShape="0">
              <a:schemeClr val="bg2">
                <a:alpha val="74998"/>
              </a:schemeClr>
            </a:outerShdw>
          </a:effectLst>
        </p:spPr>
        <p:txBody>
          <a:bodyPr anchor="ctr">
            <a:prstTxWarp prst="textNoShape">
              <a:avLst/>
            </a:prstTxWarp>
          </a:bodyPr>
          <a:lstStyle/>
          <a:p>
            <a:pPr algn="ctr"/>
            <a:r>
              <a:rPr lang="en-US" b="1" dirty="0" smtClean="0"/>
              <a:t>A subset of the population, selected by either “probability” or “non-probability” methods. If you have a “probability sample” you simply know the </a:t>
            </a:r>
            <a:r>
              <a:rPr lang="en-US" b="1" dirty="0" err="1" smtClean="0"/>
              <a:t>Probablity</a:t>
            </a:r>
            <a:r>
              <a:rPr lang="en-US" b="1" dirty="0" smtClean="0"/>
              <a:t> of any member of the population being included (not necessarily that it is “random.”)</a:t>
            </a:r>
            <a:endParaRPr lang="en-US"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Types of </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sampling</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6" name="Content Placeholder 5"/>
          <p:cNvGraphicFramePr>
            <a:graphicFrameLocks noGrp="1"/>
          </p:cNvGraphicFramePr>
          <p:nvPr>
            <p:ph idx="1"/>
          </p:nvPr>
        </p:nvGraphicFramePr>
        <p:xfrm>
          <a:off x="533400" y="1066800"/>
          <a:ext cx="8229600" cy="2667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Content Placeholder 4"/>
          <p:cNvGraphicFramePr>
            <a:graphicFrameLocks/>
          </p:cNvGraphicFramePr>
          <p:nvPr/>
        </p:nvGraphicFramePr>
        <p:xfrm>
          <a:off x="457200" y="4495800"/>
          <a:ext cx="8229600" cy="2362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6704</TotalTime>
  <Words>2446</Words>
  <Application>Microsoft Office PowerPoint</Application>
  <PresentationFormat>On-screen Show (4:3)</PresentationFormat>
  <Paragraphs>381</Paragraphs>
  <Slides>41</Slides>
  <Notes>41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Flow</vt:lpstr>
      <vt:lpstr>Sampling Techniques</vt:lpstr>
      <vt:lpstr>Slide 2</vt:lpstr>
      <vt:lpstr>Slide 3</vt:lpstr>
      <vt:lpstr>Few Terms</vt:lpstr>
      <vt:lpstr>Need of sampling techniques</vt:lpstr>
      <vt:lpstr>What is Sampling ?</vt:lpstr>
      <vt:lpstr>Slide 7</vt:lpstr>
      <vt:lpstr>Slide 8</vt:lpstr>
      <vt:lpstr>Slide 9</vt:lpstr>
      <vt:lpstr>Slide 10</vt:lpstr>
      <vt:lpstr>Slide 11</vt:lpstr>
      <vt:lpstr>Simple random sampling without replacement</vt:lpstr>
      <vt:lpstr>Simple random sampling with replacement</vt:lpstr>
      <vt:lpstr>Methods of selection of a simple random sampling:</vt:lpstr>
      <vt:lpstr>Lottery method</vt:lpstr>
      <vt:lpstr>Random  number procedures</vt:lpstr>
      <vt:lpstr>Advantage and disadvantage of SRS</vt:lpstr>
      <vt:lpstr>Slide 18</vt:lpstr>
      <vt:lpstr>Slide 19</vt:lpstr>
      <vt:lpstr>Slide 20</vt:lpstr>
      <vt:lpstr>Slide 21</vt:lpstr>
      <vt:lpstr>Slide 22</vt:lpstr>
      <vt:lpstr>Merits of Systematic random sampling</vt:lpstr>
      <vt:lpstr>Demerits of Systematic random sampling</vt:lpstr>
      <vt:lpstr>Slide 25</vt:lpstr>
      <vt:lpstr>Slide 26</vt:lpstr>
      <vt:lpstr>Slide 27</vt:lpstr>
      <vt:lpstr>Multi- Stage Sampling</vt:lpstr>
      <vt:lpstr>Multi –Phase Sampling</vt:lpstr>
      <vt:lpstr>Non probability sampling</vt:lpstr>
      <vt:lpstr>Convenience/ haphazard Sampling</vt:lpstr>
      <vt:lpstr>Purposive Sampling</vt:lpstr>
      <vt:lpstr>Judgment sampling</vt:lpstr>
      <vt:lpstr>Quota sampling</vt:lpstr>
      <vt:lpstr>Quota sampling</vt:lpstr>
      <vt:lpstr>Quota sampling</vt:lpstr>
      <vt:lpstr>Slide 37</vt:lpstr>
      <vt:lpstr>Advantages and disadvantages of sampling</vt:lpstr>
      <vt:lpstr>Uses of sampling techniques</vt:lpstr>
      <vt:lpstr>References:</vt:lpstr>
      <vt:lpstr>Thank you………..</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admin</cp:lastModifiedBy>
  <cp:revision>58</cp:revision>
  <dcterms:created xsi:type="dcterms:W3CDTF">2006-08-16T00:00:00Z</dcterms:created>
  <dcterms:modified xsi:type="dcterms:W3CDTF">2010-09-16T06:26:39Z</dcterms:modified>
</cp:coreProperties>
</file>